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59" r:id="rId5"/>
    <p:sldId id="260" r:id="rId6"/>
    <p:sldId id="279" r:id="rId7"/>
    <p:sldId id="275" r:id="rId8"/>
    <p:sldId id="289" r:id="rId9"/>
    <p:sldId id="263" r:id="rId10"/>
    <p:sldId id="280" r:id="rId11"/>
    <p:sldId id="261" r:id="rId12"/>
    <p:sldId id="262" r:id="rId13"/>
    <p:sldId id="264" r:id="rId14"/>
    <p:sldId id="282" r:id="rId15"/>
    <p:sldId id="281" r:id="rId16"/>
    <p:sldId id="283" r:id="rId17"/>
    <p:sldId id="284" r:id="rId18"/>
    <p:sldId id="285" r:id="rId19"/>
    <p:sldId id="286" r:id="rId20"/>
    <p:sldId id="287" r:id="rId21"/>
    <p:sldId id="288" r:id="rId22"/>
    <p:sldId id="290" r:id="rId23"/>
    <p:sldId id="291" r:id="rId24"/>
    <p:sldId id="292" r:id="rId25"/>
    <p:sldId id="293" r:id="rId26"/>
    <p:sldId id="294" r:id="rId27"/>
    <p:sldId id="278" r:id="rId28"/>
    <p:sldId id="27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91" autoAdjust="0"/>
    <p:restoredTop sz="94676" autoAdjust="0"/>
  </p:normalViewPr>
  <p:slideViewPr>
    <p:cSldViewPr snapToGrid="0" snapToObjects="1">
      <p:cViewPr varScale="1">
        <p:scale>
          <a:sx n="115" d="100"/>
          <a:sy n="115" d="100"/>
        </p:scale>
        <p:origin x="232" y="496"/>
      </p:cViewPr>
      <p:guideLst>
        <p:guide orient="horz" pos="2160"/>
        <p:guide pos="3840"/>
      </p:guideLst>
    </p:cSldViewPr>
  </p:slideViewPr>
  <p:outlineViewPr>
    <p:cViewPr>
      <p:scale>
        <a:sx n="33" d="100"/>
        <a:sy n="33" d="100"/>
      </p:scale>
      <p:origin x="48" y="117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a:t>Asıl başlık stili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776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933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55090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8757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3804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1697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24770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957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467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62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9790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378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650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08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2A54C80-263E-416B-A8E0-580EDEADCBDC}" type="datetimeFigureOut">
              <a:rPr lang="en-US" smtClean="0"/>
              <a:t>4/9/19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0483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4/9/19</a:t>
            </a:fld>
            <a:endParaRPr lang="en-US" dirty="0"/>
          </a:p>
        </p:txBody>
      </p:sp>
    </p:spTree>
    <p:extLst>
      <p:ext uri="{BB962C8B-B14F-4D97-AF65-F5344CB8AC3E}">
        <p14:creationId xmlns:p14="http://schemas.microsoft.com/office/powerpoint/2010/main" val="2104861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4/9/19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138134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isroset.org/pub_paper/IJSRCSE/1-ISROSET-IJSRCSE-162.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3F8B58C-A947-5045-BB7E-347A6FC9D84B}"/>
              </a:ext>
            </a:extLst>
          </p:cNvPr>
          <p:cNvSpPr>
            <a:spLocks noGrp="1"/>
          </p:cNvSpPr>
          <p:nvPr>
            <p:ph type="ctrTitle"/>
          </p:nvPr>
        </p:nvSpPr>
        <p:spPr>
          <a:xfrm>
            <a:off x="1394027" y="502920"/>
            <a:ext cx="7766936" cy="1394460"/>
          </a:xfrm>
        </p:spPr>
        <p:txBody>
          <a:bodyPr/>
          <a:lstStyle/>
          <a:p>
            <a:pPr algn="ctr"/>
            <a:r>
              <a:rPr lang="tr-TR" dirty="0">
                <a:solidFill>
                  <a:srgbClr val="00B0F0"/>
                </a:solidFill>
              </a:rPr>
              <a:t>YÜZ TANIMA</a:t>
            </a:r>
          </a:p>
        </p:txBody>
      </p:sp>
      <p:pic>
        <p:nvPicPr>
          <p:cNvPr id="5" name="Resim 4">
            <a:extLst>
              <a:ext uri="{FF2B5EF4-FFF2-40B4-BE49-F238E27FC236}">
                <a16:creationId xmlns:a16="http://schemas.microsoft.com/office/drawing/2014/main" id="{A620F2AB-F028-8E49-BCDE-7EA659C1E479}"/>
              </a:ext>
            </a:extLst>
          </p:cNvPr>
          <p:cNvPicPr>
            <a:picLocks noChangeAspect="1"/>
          </p:cNvPicPr>
          <p:nvPr/>
        </p:nvPicPr>
        <p:blipFill>
          <a:blip r:embed="rId2"/>
          <a:stretch>
            <a:fillRect/>
          </a:stretch>
        </p:blipFill>
        <p:spPr>
          <a:xfrm>
            <a:off x="3246120" y="2304912"/>
            <a:ext cx="3719850" cy="3101478"/>
          </a:xfrm>
          <a:prstGeom prst="rect">
            <a:avLst/>
          </a:prstGeom>
        </p:spPr>
      </p:pic>
      <p:sp>
        <p:nvSpPr>
          <p:cNvPr id="3" name="Metin kutusu 2">
            <a:extLst>
              <a:ext uri="{FF2B5EF4-FFF2-40B4-BE49-F238E27FC236}">
                <a16:creationId xmlns:a16="http://schemas.microsoft.com/office/drawing/2014/main" id="{D5272DAB-626F-4A01-867D-7CC48135E611}"/>
              </a:ext>
            </a:extLst>
          </p:cNvPr>
          <p:cNvSpPr txBox="1"/>
          <p:nvPr/>
        </p:nvSpPr>
        <p:spPr>
          <a:xfrm>
            <a:off x="6778305" y="5163140"/>
            <a:ext cx="1600118" cy="369332"/>
          </a:xfrm>
          <a:prstGeom prst="rect">
            <a:avLst/>
          </a:prstGeom>
          <a:noFill/>
        </p:spPr>
        <p:txBody>
          <a:bodyPr wrap="none" rtlCol="0">
            <a:spAutoFit/>
          </a:bodyPr>
          <a:lstStyle/>
          <a:p>
            <a:r>
              <a:rPr lang="tr-TR" dirty="0"/>
              <a:t>Fatih SÜMBÜL</a:t>
            </a:r>
          </a:p>
        </p:txBody>
      </p:sp>
    </p:spTree>
    <p:extLst>
      <p:ext uri="{BB962C8B-B14F-4D97-AF65-F5344CB8AC3E}">
        <p14:creationId xmlns:p14="http://schemas.microsoft.com/office/powerpoint/2010/main" val="67797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Principal</a:t>
            </a:r>
            <a:r>
              <a:rPr lang="tr-TR" dirty="0"/>
              <a:t> </a:t>
            </a:r>
            <a:r>
              <a:rPr lang="tr-TR" dirty="0" err="1"/>
              <a:t>component</a:t>
            </a:r>
            <a:r>
              <a:rPr lang="tr-TR" dirty="0"/>
              <a:t> </a:t>
            </a:r>
            <a:r>
              <a:rPr lang="tr-TR" dirty="0" err="1"/>
              <a:t>analysis</a:t>
            </a:r>
            <a:r>
              <a:rPr lang="tr-TR" dirty="0"/>
              <a:t> (PCA)</a:t>
            </a:r>
            <a:br>
              <a:rPr lang="tr-TR" dirty="0"/>
            </a:br>
            <a:r>
              <a:rPr lang="tr-TR" sz="2400" dirty="0"/>
              <a:t>Temel Bileşen Analizi</a:t>
            </a:r>
          </a:p>
        </p:txBody>
      </p:sp>
      <p:sp>
        <p:nvSpPr>
          <p:cNvPr id="3" name="İçerik Yer Tutucusu 2"/>
          <p:cNvSpPr>
            <a:spLocks noGrp="1"/>
          </p:cNvSpPr>
          <p:nvPr>
            <p:ph idx="1"/>
          </p:nvPr>
        </p:nvSpPr>
        <p:spPr/>
        <p:txBody>
          <a:bodyPr/>
          <a:lstStyle/>
          <a:p>
            <a:r>
              <a:rPr lang="tr-TR" dirty="0"/>
              <a:t>Boyut azaltmak ve görüntüler arasındaki temel farklılıkları çıkarmak için kullanılan bir yöntemdir.</a:t>
            </a:r>
          </a:p>
          <a:p>
            <a:r>
              <a:rPr lang="en-US" dirty="0" err="1"/>
              <a:t>Görüntüler</a:t>
            </a:r>
            <a:r>
              <a:rPr lang="en-US" dirty="0"/>
              <a:t> </a:t>
            </a:r>
            <a:r>
              <a:rPr lang="en-US" dirty="0" err="1"/>
              <a:t>yüksek</a:t>
            </a:r>
            <a:r>
              <a:rPr lang="en-US" dirty="0"/>
              <a:t> </a:t>
            </a:r>
            <a:r>
              <a:rPr lang="en-US" dirty="0" err="1"/>
              <a:t>boyutsal</a:t>
            </a:r>
            <a:r>
              <a:rPr lang="en-US" dirty="0"/>
              <a:t> </a:t>
            </a:r>
            <a:r>
              <a:rPr lang="en-US" dirty="0" err="1"/>
              <a:t>korelasyonlu</a:t>
            </a:r>
            <a:r>
              <a:rPr lang="en-US" dirty="0"/>
              <a:t> </a:t>
            </a:r>
            <a:r>
              <a:rPr lang="en-US" dirty="0" err="1"/>
              <a:t>verilerdir</a:t>
            </a:r>
            <a:r>
              <a:rPr lang="en-US" dirty="0"/>
              <a:t>.</a:t>
            </a:r>
            <a:endParaRPr lang="tr-TR" dirty="0"/>
          </a:p>
          <a:p>
            <a:r>
              <a:rPr lang="tr-TR" dirty="0" err="1"/>
              <a:t>PCA'nın</a:t>
            </a:r>
            <a:r>
              <a:rPr lang="tr-TR" dirty="0"/>
              <a:t> amacı, orijinal veri kümemize mümkün olduğunca değişkenlik kazandırarak verilerin </a:t>
            </a:r>
            <a:r>
              <a:rPr lang="tr-TR" dirty="0" err="1"/>
              <a:t>boyutsallığını</a:t>
            </a:r>
            <a:r>
              <a:rPr lang="tr-TR" dirty="0"/>
              <a:t> azaltmaktır.</a:t>
            </a:r>
          </a:p>
          <a:p>
            <a:r>
              <a:rPr lang="tr-TR" dirty="0"/>
              <a:t> </a:t>
            </a:r>
            <a:r>
              <a:rPr lang="en-US" dirty="0" err="1"/>
              <a:t>PCA'da</a:t>
            </a:r>
            <a:r>
              <a:rPr lang="en-US" dirty="0"/>
              <a:t> </a:t>
            </a:r>
            <a:r>
              <a:rPr lang="en-US" dirty="0" err="1"/>
              <a:t>görselleştirme</a:t>
            </a:r>
            <a:r>
              <a:rPr lang="en-US" dirty="0"/>
              <a:t> </a:t>
            </a:r>
            <a:r>
              <a:rPr lang="en-US" dirty="0" err="1"/>
              <a:t>olarak</a:t>
            </a:r>
            <a:r>
              <a:rPr lang="en-US" dirty="0"/>
              <a:t> </a:t>
            </a:r>
            <a:r>
              <a:rPr lang="en-US" dirty="0" err="1"/>
              <a:t>ara</a:t>
            </a:r>
            <a:r>
              <a:rPr lang="en-US" dirty="0"/>
              <a:t> </a:t>
            </a:r>
            <a:r>
              <a:rPr lang="en-US" dirty="0" err="1"/>
              <a:t>aşama</a:t>
            </a:r>
            <a:r>
              <a:rPr lang="tr-TR" dirty="0" err="1"/>
              <a:t>ları</a:t>
            </a:r>
            <a:r>
              <a:rPr lang="tr-TR" dirty="0"/>
              <a:t> </a:t>
            </a:r>
            <a:r>
              <a:rPr lang="en-US" dirty="0" err="1"/>
              <a:t>görebilirsiniz</a:t>
            </a:r>
            <a:r>
              <a:rPr lang="en-US" dirty="0"/>
              <a:t>.</a:t>
            </a:r>
            <a:endParaRPr lang="tr-TR" dirty="0"/>
          </a:p>
          <a:p>
            <a:r>
              <a:rPr lang="tr-TR" dirty="0"/>
              <a:t>Bu aşamalar öz değer (</a:t>
            </a:r>
            <a:r>
              <a:rPr lang="tr-TR" dirty="0" err="1"/>
              <a:t>eigen</a:t>
            </a:r>
            <a:r>
              <a:rPr lang="tr-TR" dirty="0"/>
              <a:t> </a:t>
            </a:r>
            <a:r>
              <a:rPr lang="tr-TR" dirty="0" err="1"/>
              <a:t>value</a:t>
            </a:r>
            <a:r>
              <a:rPr lang="tr-TR" dirty="0"/>
              <a:t>) ve öz vektöre (</a:t>
            </a:r>
            <a:r>
              <a:rPr lang="tr-TR" dirty="0" err="1"/>
              <a:t>eigen</a:t>
            </a:r>
            <a:r>
              <a:rPr lang="tr-TR" dirty="0"/>
              <a:t> </a:t>
            </a:r>
            <a:r>
              <a:rPr lang="tr-TR" dirty="0" err="1"/>
              <a:t>vector</a:t>
            </a:r>
            <a:r>
              <a:rPr lang="tr-TR" dirty="0"/>
              <a:t>) dayanır.</a:t>
            </a:r>
          </a:p>
          <a:p>
            <a:endParaRPr lang="tr-TR" dirty="0"/>
          </a:p>
        </p:txBody>
      </p:sp>
    </p:spTree>
    <p:extLst>
      <p:ext uri="{BB962C8B-B14F-4D97-AF65-F5344CB8AC3E}">
        <p14:creationId xmlns:p14="http://schemas.microsoft.com/office/powerpoint/2010/main" val="2089087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B8E6510-0C64-4945-A177-5F28E6523113}"/>
              </a:ext>
            </a:extLst>
          </p:cNvPr>
          <p:cNvSpPr txBox="1"/>
          <p:nvPr/>
        </p:nvSpPr>
        <p:spPr>
          <a:xfrm>
            <a:off x="4041228" y="412218"/>
            <a:ext cx="4645572" cy="369332"/>
          </a:xfrm>
          <a:prstGeom prst="rect">
            <a:avLst/>
          </a:prstGeom>
          <a:noFill/>
        </p:spPr>
        <p:txBody>
          <a:bodyPr wrap="square" rtlCol="0">
            <a:spAutoFit/>
          </a:bodyPr>
          <a:lstStyle/>
          <a:p>
            <a:pPr algn="ctr"/>
            <a:r>
              <a:rPr lang="tr-TR" dirty="0">
                <a:solidFill>
                  <a:schemeClr val="accent1"/>
                </a:solidFill>
              </a:rPr>
              <a:t>Yüz Tanımada PCA Kullanımı</a:t>
            </a:r>
          </a:p>
        </p:txBody>
      </p:sp>
      <p:pic>
        <p:nvPicPr>
          <p:cNvPr id="15" name="İçerik Yer Tutucusu 4">
            <a:extLst>
              <a:ext uri="{FF2B5EF4-FFF2-40B4-BE49-F238E27FC236}">
                <a16:creationId xmlns:a16="http://schemas.microsoft.com/office/drawing/2014/main" id="{63C7B665-560D-1E42-A613-F9DB583207AB}"/>
              </a:ext>
            </a:extLst>
          </p:cNvPr>
          <p:cNvPicPr>
            <a:picLocks noChangeAspect="1"/>
          </p:cNvPicPr>
          <p:nvPr/>
        </p:nvPicPr>
        <p:blipFill>
          <a:blip r:embed="rId2"/>
          <a:stretch>
            <a:fillRect/>
          </a:stretch>
        </p:blipFill>
        <p:spPr>
          <a:xfrm>
            <a:off x="-890739" y="886103"/>
            <a:ext cx="11578737" cy="5717628"/>
          </a:xfrm>
          <a:prstGeom prst="rect">
            <a:avLst/>
          </a:prstGeom>
        </p:spPr>
      </p:pic>
    </p:spTree>
    <p:extLst>
      <p:ext uri="{BB962C8B-B14F-4D97-AF65-F5344CB8AC3E}">
        <p14:creationId xmlns:p14="http://schemas.microsoft.com/office/powerpoint/2010/main" val="259477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A08B0DE-C1AC-1540-ABBB-5BFC1585F864}"/>
              </a:ext>
            </a:extLst>
          </p:cNvPr>
          <p:cNvSpPr>
            <a:spLocks noGrp="1"/>
          </p:cNvSpPr>
          <p:nvPr>
            <p:ph type="title"/>
          </p:nvPr>
        </p:nvSpPr>
        <p:spPr/>
        <p:txBody>
          <a:bodyPr/>
          <a:lstStyle/>
          <a:p>
            <a:r>
              <a:rPr lang="tr-TR" dirty="0"/>
              <a:t>PCA </a:t>
            </a:r>
            <a:r>
              <a:rPr lang="tr-TR" dirty="0" err="1"/>
              <a:t>Algoritmasi</a:t>
            </a:r>
            <a:r>
              <a:rPr lang="tr-TR" dirty="0"/>
              <a:t> Örnek Kullanımı : </a:t>
            </a:r>
          </a:p>
        </p:txBody>
      </p:sp>
      <p:pic>
        <p:nvPicPr>
          <p:cNvPr id="5" name="İçerik Yer Tutucusu 4">
            <a:extLst>
              <a:ext uri="{FF2B5EF4-FFF2-40B4-BE49-F238E27FC236}">
                <a16:creationId xmlns:a16="http://schemas.microsoft.com/office/drawing/2014/main" id="{17A40377-1F41-43E7-AD9D-8C11A58F07B1}"/>
              </a:ext>
            </a:extLst>
          </p:cNvPr>
          <p:cNvPicPr>
            <a:picLocks noGrp="1" noChangeAspect="1"/>
          </p:cNvPicPr>
          <p:nvPr>
            <p:ph idx="1"/>
          </p:nvPr>
        </p:nvPicPr>
        <p:blipFill>
          <a:blip r:embed="rId2"/>
          <a:stretch>
            <a:fillRect/>
          </a:stretch>
        </p:blipFill>
        <p:spPr>
          <a:xfrm>
            <a:off x="622762" y="1857678"/>
            <a:ext cx="5096750" cy="3490502"/>
          </a:xfrm>
        </p:spPr>
      </p:pic>
      <p:sp>
        <p:nvSpPr>
          <p:cNvPr id="6" name="Metin kutusu 5">
            <a:extLst>
              <a:ext uri="{FF2B5EF4-FFF2-40B4-BE49-F238E27FC236}">
                <a16:creationId xmlns:a16="http://schemas.microsoft.com/office/drawing/2014/main" id="{E9392546-79EC-48E3-9127-10FE873ABCF9}"/>
              </a:ext>
            </a:extLst>
          </p:cNvPr>
          <p:cNvSpPr txBox="1"/>
          <p:nvPr/>
        </p:nvSpPr>
        <p:spPr>
          <a:xfrm>
            <a:off x="4135556" y="5855522"/>
            <a:ext cx="4764947" cy="523220"/>
          </a:xfrm>
          <a:prstGeom prst="rect">
            <a:avLst/>
          </a:prstGeom>
          <a:noFill/>
        </p:spPr>
        <p:txBody>
          <a:bodyPr wrap="square" rtlCol="0">
            <a:spAutoFit/>
          </a:bodyPr>
          <a:lstStyle/>
          <a:p>
            <a:r>
              <a:rPr lang="tr-TR" sz="2800" b="1" dirty="0"/>
              <a:t>Sistemin Çalışma Yapısı</a:t>
            </a:r>
          </a:p>
        </p:txBody>
      </p:sp>
      <p:pic>
        <p:nvPicPr>
          <p:cNvPr id="2051" name="Picture 3" descr="C:\Users\PC\Desktop\face-recognition-using-pca-6-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477" y="1532796"/>
            <a:ext cx="4033050" cy="4057272"/>
          </a:xfrm>
          <a:prstGeom prst="rect">
            <a:avLst/>
          </a:prstGeom>
          <a:noFill/>
          <a:extLst>
            <a:ext uri="{909E8E84-426E-40DD-AFC4-6F175D3DCCD1}">
              <a14:hiddenFill xmlns:a14="http://schemas.microsoft.com/office/drawing/2010/main">
                <a:solidFill>
                  <a:srgbClr val="FFFFFF"/>
                </a:solidFill>
              </a14:hiddenFill>
            </a:ext>
          </a:extLst>
        </p:spPr>
      </p:pic>
      <p:sp>
        <p:nvSpPr>
          <p:cNvPr id="3" name="Sağ Ok 2"/>
          <p:cNvSpPr/>
          <p:nvPr/>
        </p:nvSpPr>
        <p:spPr>
          <a:xfrm>
            <a:off x="6183923" y="3291801"/>
            <a:ext cx="668215" cy="539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2" name="Picture 4" descr="C:\Users\PC\Desktop\d25e6edb-a83f-48f2-b3c9-ce1d7382f58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71" y="1857678"/>
            <a:ext cx="5437769" cy="3715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86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C436B185-6B0D-4EAD-8511-CDE8B842364A}"/>
              </a:ext>
            </a:extLst>
          </p:cNvPr>
          <p:cNvSpPr txBox="1"/>
          <p:nvPr/>
        </p:nvSpPr>
        <p:spPr>
          <a:xfrm>
            <a:off x="836579" y="2791838"/>
            <a:ext cx="5073211" cy="369332"/>
          </a:xfrm>
          <a:prstGeom prst="rect">
            <a:avLst/>
          </a:prstGeom>
          <a:noFill/>
        </p:spPr>
        <p:txBody>
          <a:bodyPr wrap="square" rtlCol="0">
            <a:spAutoFit/>
          </a:bodyPr>
          <a:lstStyle/>
          <a:p>
            <a:r>
              <a:rPr lang="tr-TR" dirty="0"/>
              <a:t>Örnekte Kullanılan PCA algoritması</a:t>
            </a:r>
          </a:p>
        </p:txBody>
      </p:sp>
      <p:pic>
        <p:nvPicPr>
          <p:cNvPr id="10" name="Resim 9">
            <a:extLst>
              <a:ext uri="{FF2B5EF4-FFF2-40B4-BE49-F238E27FC236}">
                <a16:creationId xmlns:a16="http://schemas.microsoft.com/office/drawing/2014/main" id="{E4DE0AE4-D022-46DB-823D-D4A450B866BA}"/>
              </a:ext>
            </a:extLst>
          </p:cNvPr>
          <p:cNvPicPr>
            <a:picLocks noChangeAspect="1"/>
          </p:cNvPicPr>
          <p:nvPr/>
        </p:nvPicPr>
        <p:blipFill>
          <a:blip r:embed="rId2"/>
          <a:stretch>
            <a:fillRect/>
          </a:stretch>
        </p:blipFill>
        <p:spPr>
          <a:xfrm>
            <a:off x="5398473" y="0"/>
            <a:ext cx="3301675" cy="6858000"/>
          </a:xfrm>
          <a:prstGeom prst="rect">
            <a:avLst/>
          </a:prstGeom>
        </p:spPr>
      </p:pic>
      <p:pic>
        <p:nvPicPr>
          <p:cNvPr id="8195" name="Picture 3" descr="C:\Users\PC\Desktop\710a4bd7-d920-4824-a35e-278187b0ec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212" y="0"/>
            <a:ext cx="2631533" cy="634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8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Principal</a:t>
            </a:r>
            <a:r>
              <a:rPr lang="tr-TR" dirty="0"/>
              <a:t> Component Analysis </a:t>
            </a:r>
          </a:p>
        </p:txBody>
      </p:sp>
      <p:sp>
        <p:nvSpPr>
          <p:cNvPr id="3" name="İçerik Yer Tutucusu 2"/>
          <p:cNvSpPr>
            <a:spLocks noGrp="1"/>
          </p:cNvSpPr>
          <p:nvPr>
            <p:ph idx="1"/>
          </p:nvPr>
        </p:nvSpPr>
        <p:spPr>
          <a:xfrm>
            <a:off x="677334" y="2160589"/>
            <a:ext cx="7329528" cy="3880773"/>
          </a:xfrm>
        </p:spPr>
        <p:txBody>
          <a:bodyPr/>
          <a:lstStyle/>
          <a:p>
            <a:r>
              <a:rPr lang="tr-TR" dirty="0"/>
              <a:t>Bir yüzün A N x N piksel görüntüsü, bir vektör olarak temsil edilir ve N2 boyutlu görüntü uzayında tek bir nokta kaplar.</a:t>
            </a:r>
          </a:p>
          <a:p>
            <a:r>
              <a:rPr lang="tr-TR" dirty="0"/>
              <a:t>Genel konfigürasyonda yüzlerin benzer görüntüleri bu dev görüntü alanında rasgele dağıtılmayacaktır.</a:t>
            </a:r>
          </a:p>
          <a:p>
            <a:r>
              <a:rPr lang="tr-TR" dirty="0"/>
              <a:t>Bu nedenle, bunlar düşük boyutlu bir alt uzay ile tanımlanabilir.</a:t>
            </a:r>
          </a:p>
          <a:p>
            <a:r>
              <a:rPr lang="tr-TR" dirty="0"/>
              <a:t>Yüzler için </a:t>
            </a:r>
            <a:r>
              <a:rPr lang="tr-TR" dirty="0" err="1"/>
              <a:t>PCA'nın</a:t>
            </a:r>
            <a:r>
              <a:rPr lang="tr-TR" dirty="0"/>
              <a:t> temel fikri:</a:t>
            </a:r>
          </a:p>
          <a:p>
            <a:pPr lvl="1">
              <a:buFont typeface="Wingdings" pitchFamily="2" charset="2"/>
              <a:buChar char="v"/>
            </a:pPr>
            <a:r>
              <a:rPr lang="tr-TR" dirty="0"/>
              <a:t>Tüm görüntü uzayında yüz görüntülerinin çeşitlenmesi için en iyi hesaplanan vektörleri bulmak.</a:t>
            </a:r>
          </a:p>
          <a:p>
            <a:pPr lvl="1">
              <a:buFont typeface="Wingdings" pitchFamily="2" charset="2"/>
              <a:buChar char="v"/>
            </a:pPr>
            <a:r>
              <a:rPr lang="tr-TR" dirty="0"/>
              <a:t>Bu vektörlere öz vektörler denir.</a:t>
            </a:r>
          </a:p>
          <a:p>
            <a:pPr lvl="1">
              <a:buFont typeface="Wingdings" pitchFamily="2" charset="2"/>
              <a:buChar char="v"/>
            </a:pPr>
            <a:r>
              <a:rPr lang="tr-TR" dirty="0"/>
              <a:t>Bir yüz alanı oluşturun ve görüntüleri bu yüz alanına (</a:t>
            </a:r>
            <a:r>
              <a:rPr lang="tr-TR" dirty="0" err="1"/>
              <a:t>eigenfaces</a:t>
            </a:r>
            <a:r>
              <a:rPr lang="tr-TR" dirty="0"/>
              <a:t>) yansıtın.</a:t>
            </a:r>
          </a:p>
        </p:txBody>
      </p:sp>
      <p:pic>
        <p:nvPicPr>
          <p:cNvPr id="3074" name="Picture 2" descr="C:\Users\PC\Desktop\pca-170122044154.p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862" y="2160589"/>
            <a:ext cx="3996806" cy="370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4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Resim Temsili</a:t>
            </a:r>
          </a:p>
        </p:txBody>
      </p:sp>
      <p:sp>
        <p:nvSpPr>
          <p:cNvPr id="3" name="İçerik Yer Tutucusu 2"/>
          <p:cNvSpPr>
            <a:spLocks noGrp="1"/>
          </p:cNvSpPr>
          <p:nvPr>
            <p:ph idx="1"/>
          </p:nvPr>
        </p:nvSpPr>
        <p:spPr/>
        <p:txBody>
          <a:bodyPr/>
          <a:lstStyle/>
          <a:p>
            <a:r>
              <a:rPr lang="tr-TR" dirty="0" err="1"/>
              <a:t>Özyüz</a:t>
            </a:r>
            <a:r>
              <a:rPr lang="tr-TR" dirty="0"/>
              <a:t> yaklaşımında N * N boyutundaki m görüntülerin eğitim seti, N² boyutu vektörleri ile temsil edilmektedir.</a:t>
            </a:r>
          </a:p>
          <a:p>
            <a:pPr marL="0" indent="0">
              <a:buNone/>
            </a:pPr>
            <a:endParaRPr lang="tr-TR" dirty="0"/>
          </a:p>
        </p:txBody>
      </p:sp>
      <p:graphicFrame>
        <p:nvGraphicFramePr>
          <p:cNvPr id="7" name="Tablo 6"/>
          <p:cNvGraphicFramePr>
            <a:graphicFrameLocks noGrp="1"/>
          </p:cNvGraphicFramePr>
          <p:nvPr>
            <p:extLst>
              <p:ext uri="{D42A27DB-BD31-4B8C-83A1-F6EECF244321}">
                <p14:modId xmlns:p14="http://schemas.microsoft.com/office/powerpoint/2010/main" val="3636775534"/>
              </p:ext>
            </p:extLst>
          </p:nvPr>
        </p:nvGraphicFramePr>
        <p:xfrm>
          <a:off x="859693" y="3275295"/>
          <a:ext cx="1930399" cy="1402212"/>
        </p:xfrm>
        <a:graphic>
          <a:graphicData uri="http://schemas.openxmlformats.org/drawingml/2006/table">
            <a:tbl>
              <a:tblPr firstRow="1" bandRow="1">
                <a:tableStyleId>{073A0DAA-6AF3-43AB-8588-CEC1D06C72B9}</a:tableStyleId>
              </a:tblPr>
              <a:tblGrid>
                <a:gridCol w="614868">
                  <a:extLst>
                    <a:ext uri="{9D8B030D-6E8A-4147-A177-3AD203B41FA5}">
                      <a16:colId xmlns:a16="http://schemas.microsoft.com/office/drawing/2014/main" val="20000"/>
                    </a:ext>
                  </a:extLst>
                </a:gridCol>
                <a:gridCol w="659039">
                  <a:extLst>
                    <a:ext uri="{9D8B030D-6E8A-4147-A177-3AD203B41FA5}">
                      <a16:colId xmlns:a16="http://schemas.microsoft.com/office/drawing/2014/main" val="20001"/>
                    </a:ext>
                  </a:extLst>
                </a:gridCol>
                <a:gridCol w="656492">
                  <a:extLst>
                    <a:ext uri="{9D8B030D-6E8A-4147-A177-3AD203B41FA5}">
                      <a16:colId xmlns:a16="http://schemas.microsoft.com/office/drawing/2014/main" val="20002"/>
                    </a:ext>
                  </a:extLst>
                </a:gridCol>
              </a:tblGrid>
              <a:tr h="467404">
                <a:tc>
                  <a:txBody>
                    <a:bodyPr/>
                    <a:lstStyle/>
                    <a:p>
                      <a:pPr algn="ctr">
                        <a:lnSpc>
                          <a:spcPct val="150000"/>
                        </a:lnSpc>
                      </a:pPr>
                      <a:r>
                        <a:rPr lang="tr-TR" dirty="0">
                          <a:solidFill>
                            <a:sysClr val="windowText" lastClr="00000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7404">
                <a:tc>
                  <a:txBody>
                    <a:bodyPr/>
                    <a:lstStyle/>
                    <a:p>
                      <a:pPr algn="ctr">
                        <a:lnSpc>
                          <a:spcPct val="150000"/>
                        </a:lnSpc>
                      </a:pPr>
                      <a:r>
                        <a:rPr lang="tr-TR" dirty="0">
                          <a:solidFill>
                            <a:sysClr val="windowText" lastClr="00000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7404">
                <a:tc>
                  <a:txBody>
                    <a:bodyPr/>
                    <a:lstStyle/>
                    <a:p>
                      <a:pPr algn="ctr">
                        <a:lnSpc>
                          <a:spcPct val="150000"/>
                        </a:lnSpc>
                      </a:pPr>
                      <a:r>
                        <a:rPr lang="tr-TR" dirty="0">
                          <a:solidFill>
                            <a:sysClr val="windowText" lastClr="00000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tr-TR" dirty="0">
                          <a:solidFill>
                            <a:sysClr val="windowText" lastClr="00000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1" name="Metin kutusu 10"/>
          <p:cNvSpPr txBox="1"/>
          <p:nvPr/>
        </p:nvSpPr>
        <p:spPr>
          <a:xfrm>
            <a:off x="2703553" y="4713023"/>
            <a:ext cx="637523" cy="307777"/>
          </a:xfrm>
          <a:prstGeom prst="rect">
            <a:avLst/>
          </a:prstGeom>
          <a:noFill/>
        </p:spPr>
        <p:txBody>
          <a:bodyPr wrap="square" rtlCol="0">
            <a:spAutoFit/>
          </a:bodyPr>
          <a:lstStyle/>
          <a:p>
            <a:r>
              <a:rPr lang="tr-TR" sz="1400" dirty="0"/>
              <a:t>3x3</a:t>
            </a:r>
          </a:p>
        </p:txBody>
      </p:sp>
      <p:sp>
        <p:nvSpPr>
          <p:cNvPr id="12" name="Sağ Köşeli Ayraç 11"/>
          <p:cNvSpPr/>
          <p:nvPr/>
        </p:nvSpPr>
        <p:spPr>
          <a:xfrm>
            <a:off x="2492537" y="3206791"/>
            <a:ext cx="211016" cy="161778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13" name="Sağ Köşeli Ayraç 12"/>
          <p:cNvSpPr/>
          <p:nvPr/>
        </p:nvSpPr>
        <p:spPr>
          <a:xfrm flipH="1">
            <a:off x="859693" y="3206791"/>
            <a:ext cx="199007" cy="161778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14" name="Sağ Ok 13"/>
          <p:cNvSpPr/>
          <p:nvPr/>
        </p:nvSpPr>
        <p:spPr>
          <a:xfrm>
            <a:off x="3341076" y="4015683"/>
            <a:ext cx="902678" cy="345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Sağ Köşeli Ayraç 14"/>
          <p:cNvSpPr/>
          <p:nvPr/>
        </p:nvSpPr>
        <p:spPr>
          <a:xfrm flipH="1">
            <a:off x="4569902" y="3089422"/>
            <a:ext cx="131570" cy="290305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16" name="Metin kutusu 15"/>
          <p:cNvSpPr txBox="1"/>
          <p:nvPr/>
        </p:nvSpPr>
        <p:spPr>
          <a:xfrm>
            <a:off x="4701472" y="3040541"/>
            <a:ext cx="344966" cy="3000821"/>
          </a:xfrm>
          <a:prstGeom prst="rect">
            <a:avLst/>
          </a:prstGeom>
          <a:noFill/>
        </p:spPr>
        <p:txBody>
          <a:bodyPr wrap="none" rtlCol="0">
            <a:spAutoFit/>
          </a:bodyPr>
          <a:lstStyle/>
          <a:p>
            <a:pPr>
              <a:lnSpc>
                <a:spcPct val="150000"/>
              </a:lnSpc>
            </a:pPr>
            <a:r>
              <a:rPr lang="tr-TR" sz="1400" dirty="0"/>
              <a:t>1</a:t>
            </a:r>
          </a:p>
          <a:p>
            <a:pPr>
              <a:lnSpc>
                <a:spcPct val="150000"/>
              </a:lnSpc>
            </a:pPr>
            <a:r>
              <a:rPr lang="tr-TR" sz="1400" dirty="0"/>
              <a:t>2</a:t>
            </a:r>
          </a:p>
          <a:p>
            <a:pPr>
              <a:lnSpc>
                <a:spcPct val="150000"/>
              </a:lnSpc>
            </a:pPr>
            <a:r>
              <a:rPr lang="tr-TR" sz="1400" dirty="0"/>
              <a:t>3</a:t>
            </a:r>
          </a:p>
          <a:p>
            <a:pPr>
              <a:lnSpc>
                <a:spcPct val="150000"/>
              </a:lnSpc>
            </a:pPr>
            <a:r>
              <a:rPr lang="tr-TR" sz="1400" dirty="0"/>
              <a:t>3</a:t>
            </a:r>
          </a:p>
          <a:p>
            <a:pPr>
              <a:lnSpc>
                <a:spcPct val="150000"/>
              </a:lnSpc>
            </a:pPr>
            <a:r>
              <a:rPr lang="tr-TR" sz="1400" dirty="0"/>
              <a:t>-1</a:t>
            </a:r>
          </a:p>
          <a:p>
            <a:pPr>
              <a:lnSpc>
                <a:spcPct val="150000"/>
              </a:lnSpc>
            </a:pPr>
            <a:r>
              <a:rPr lang="tr-TR" sz="1400" dirty="0"/>
              <a:t>2</a:t>
            </a:r>
          </a:p>
          <a:p>
            <a:pPr>
              <a:lnSpc>
                <a:spcPct val="150000"/>
              </a:lnSpc>
            </a:pPr>
            <a:r>
              <a:rPr lang="tr-TR" sz="1400" dirty="0"/>
              <a:t>4</a:t>
            </a:r>
          </a:p>
          <a:p>
            <a:pPr>
              <a:lnSpc>
                <a:spcPct val="150000"/>
              </a:lnSpc>
            </a:pPr>
            <a:r>
              <a:rPr lang="tr-TR" sz="1400" dirty="0"/>
              <a:t>5</a:t>
            </a:r>
          </a:p>
          <a:p>
            <a:pPr>
              <a:lnSpc>
                <a:spcPct val="150000"/>
              </a:lnSpc>
            </a:pPr>
            <a:r>
              <a:rPr lang="tr-TR" sz="1400" dirty="0"/>
              <a:t>1</a:t>
            </a:r>
          </a:p>
        </p:txBody>
      </p:sp>
      <p:sp>
        <p:nvSpPr>
          <p:cNvPr id="17" name="Sağ Köşeli Ayraç 16"/>
          <p:cNvSpPr/>
          <p:nvPr/>
        </p:nvSpPr>
        <p:spPr>
          <a:xfrm>
            <a:off x="4965940" y="3089422"/>
            <a:ext cx="125129" cy="290305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18" name="Metin kutusu 17"/>
          <p:cNvSpPr txBox="1"/>
          <p:nvPr/>
        </p:nvSpPr>
        <p:spPr>
          <a:xfrm>
            <a:off x="5091069" y="5853304"/>
            <a:ext cx="637523" cy="307777"/>
          </a:xfrm>
          <a:prstGeom prst="rect">
            <a:avLst/>
          </a:prstGeom>
          <a:noFill/>
        </p:spPr>
        <p:txBody>
          <a:bodyPr wrap="square" rtlCol="0">
            <a:spAutoFit/>
          </a:bodyPr>
          <a:lstStyle/>
          <a:p>
            <a:r>
              <a:rPr lang="tr-TR" sz="1400" dirty="0"/>
              <a:t>9x1</a:t>
            </a:r>
          </a:p>
        </p:txBody>
      </p:sp>
    </p:spTree>
    <p:extLst>
      <p:ext uri="{BB962C8B-B14F-4D97-AF65-F5344CB8AC3E}">
        <p14:creationId xmlns:p14="http://schemas.microsoft.com/office/powerpoint/2010/main" val="167538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Geometrik Yorumlama</a:t>
            </a:r>
          </a:p>
        </p:txBody>
      </p:sp>
      <p:sp>
        <p:nvSpPr>
          <p:cNvPr id="3" name="İçerik Yer Tutucusu 2"/>
          <p:cNvSpPr>
            <a:spLocks noGrp="1"/>
          </p:cNvSpPr>
          <p:nvPr>
            <p:ph idx="1"/>
          </p:nvPr>
        </p:nvSpPr>
        <p:spPr>
          <a:xfrm>
            <a:off x="677334" y="1550989"/>
            <a:ext cx="8596668" cy="3880773"/>
          </a:xfrm>
        </p:spPr>
        <p:txBody>
          <a:bodyPr/>
          <a:lstStyle/>
          <a:p>
            <a:r>
              <a:rPr lang="tr-TR" dirty="0"/>
              <a:t>PCA verileri, verilerin en çok değiştiği yönergeler boyunca projelendirir.</a:t>
            </a:r>
          </a:p>
          <a:p>
            <a:r>
              <a:rPr lang="tr-TR" dirty="0"/>
              <a:t>Bu yönler, en büyük öz değerlere (</a:t>
            </a:r>
            <a:r>
              <a:rPr lang="tr-TR" dirty="0" err="1"/>
              <a:t>eigen</a:t>
            </a:r>
            <a:r>
              <a:rPr lang="tr-TR" dirty="0"/>
              <a:t> </a:t>
            </a:r>
            <a:r>
              <a:rPr lang="tr-TR" dirty="0" err="1"/>
              <a:t>values</a:t>
            </a:r>
            <a:r>
              <a:rPr lang="tr-TR" dirty="0"/>
              <a:t>) karşılık gelen </a:t>
            </a:r>
            <a:r>
              <a:rPr lang="tr-TR" dirty="0" err="1"/>
              <a:t>kovaryans</a:t>
            </a:r>
            <a:r>
              <a:rPr lang="tr-TR" dirty="0"/>
              <a:t> matrisinin öz vektörleri (</a:t>
            </a:r>
            <a:r>
              <a:rPr lang="tr-TR" dirty="0" err="1"/>
              <a:t>eigen</a:t>
            </a:r>
            <a:r>
              <a:rPr lang="tr-TR" dirty="0"/>
              <a:t> </a:t>
            </a:r>
            <a:r>
              <a:rPr lang="tr-TR" dirty="0" err="1"/>
              <a:t>vectors</a:t>
            </a:r>
            <a:r>
              <a:rPr lang="tr-TR" dirty="0"/>
              <a:t>) tarafından belirlenir.</a:t>
            </a:r>
          </a:p>
          <a:p>
            <a:r>
              <a:rPr lang="tr-TR" dirty="0"/>
              <a:t>Öz değerlerin(</a:t>
            </a:r>
            <a:r>
              <a:rPr lang="tr-TR" dirty="0" err="1"/>
              <a:t>eigen</a:t>
            </a:r>
            <a:r>
              <a:rPr lang="tr-TR" dirty="0"/>
              <a:t> </a:t>
            </a:r>
            <a:r>
              <a:rPr lang="tr-TR" dirty="0" err="1"/>
              <a:t>values</a:t>
            </a:r>
            <a:r>
              <a:rPr lang="tr-TR" dirty="0"/>
              <a:t>) büyüklüğü, öz vektör (</a:t>
            </a:r>
            <a:r>
              <a:rPr lang="tr-TR" dirty="0" err="1"/>
              <a:t>eigen</a:t>
            </a:r>
            <a:r>
              <a:rPr lang="tr-TR" dirty="0"/>
              <a:t> </a:t>
            </a:r>
            <a:r>
              <a:rPr lang="tr-TR" dirty="0" err="1"/>
              <a:t>vectors</a:t>
            </a:r>
            <a:r>
              <a:rPr lang="tr-TR" dirty="0"/>
              <a:t>) yönleri boyunca verilerin </a:t>
            </a:r>
            <a:r>
              <a:rPr lang="tr-TR" dirty="0" err="1"/>
              <a:t>varyansına</a:t>
            </a:r>
            <a:r>
              <a:rPr lang="tr-TR" dirty="0"/>
              <a:t> karşılık gelir.</a:t>
            </a:r>
          </a:p>
        </p:txBody>
      </p:sp>
      <p:pic>
        <p:nvPicPr>
          <p:cNvPr id="4098" name="Picture 2" descr="C:\Users\PC\Desktop\pca-170122044154.p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78" y="3428509"/>
            <a:ext cx="6070567" cy="303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5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EIGENFACES(ÖZYÜZ) ALGORİTMASI</a:t>
            </a:r>
          </a:p>
        </p:txBody>
      </p:sp>
      <p:sp>
        <p:nvSpPr>
          <p:cNvPr id="3" name="İçerik Yer Tutucusu 2"/>
          <p:cNvSpPr>
            <a:spLocks noGrp="1"/>
          </p:cNvSpPr>
          <p:nvPr>
            <p:ph idx="1"/>
          </p:nvPr>
        </p:nvSpPr>
        <p:spPr/>
        <p:txBody>
          <a:bodyPr/>
          <a:lstStyle/>
          <a:p>
            <a:pPr>
              <a:buClr>
                <a:srgbClr val="5FCBEF"/>
              </a:buClr>
            </a:pPr>
            <a:r>
              <a:rPr lang="tr-TR" sz="2400" dirty="0" err="1"/>
              <a:t>Özyüz</a:t>
            </a:r>
            <a:r>
              <a:rPr lang="tr-TR" sz="2400" dirty="0"/>
              <a:t> yaklaşımı, yüksek boyutlu verilerin PCA kullanılarak daha düşük boyutta simgelenebilmesi için, iki boyutlu matrislere uyarlanmış özel bir uygulamadır. </a:t>
            </a:r>
          </a:p>
          <a:p>
            <a:pPr>
              <a:buClr>
                <a:srgbClr val="5FCBEF"/>
              </a:buClr>
            </a:pPr>
            <a:r>
              <a:rPr lang="tr-TR" sz="2400" dirty="0"/>
              <a:t>Veri tabanındaki görüntülere ait </a:t>
            </a:r>
            <a:r>
              <a:rPr lang="tr-TR" sz="2400" dirty="0" err="1"/>
              <a:t>kovaryans</a:t>
            </a:r>
            <a:r>
              <a:rPr lang="tr-TR" sz="2400" dirty="0"/>
              <a:t> matrisinin ve bu </a:t>
            </a:r>
            <a:r>
              <a:rPr lang="tr-TR" sz="2400" dirty="0" err="1"/>
              <a:t>kovaryans</a:t>
            </a:r>
            <a:r>
              <a:rPr lang="tr-TR" sz="2400" dirty="0"/>
              <a:t> matrisine ait </a:t>
            </a:r>
            <a:r>
              <a:rPr lang="tr-TR" sz="2400" dirty="0" err="1"/>
              <a:t>özvektörlerin</a:t>
            </a:r>
            <a:r>
              <a:rPr lang="tr-TR" sz="2400" dirty="0"/>
              <a:t> elde edilmesi gerekmektedir. </a:t>
            </a:r>
            <a:endParaRPr lang="tr-TR" sz="2400" b="1" dirty="0"/>
          </a:p>
        </p:txBody>
      </p:sp>
    </p:spTree>
    <p:extLst>
      <p:ext uri="{BB962C8B-B14F-4D97-AF65-F5344CB8AC3E}">
        <p14:creationId xmlns:p14="http://schemas.microsoft.com/office/powerpoint/2010/main" val="81085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err="1"/>
              <a:t>Veritabanı</a:t>
            </a:r>
            <a:endParaRPr lang="tr-TR" dirty="0"/>
          </a:p>
        </p:txBody>
      </p:sp>
      <p:pic>
        <p:nvPicPr>
          <p:cNvPr id="5122" name="Picture 2" descr="C:\Users\PC\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2709863"/>
            <a:ext cx="9525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PC\Desktop\pca-170122sad044154.pd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41" y="2709863"/>
            <a:ext cx="8686801"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9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Veri tabanındaki tüm görüntülerden ortalama görüntü vektörü bulunmaktadır </a:t>
            </a:r>
          </a:p>
        </p:txBody>
      </p:sp>
      <p:graphicFrame>
        <p:nvGraphicFramePr>
          <p:cNvPr id="4" name="Tablo 3"/>
          <p:cNvGraphicFramePr>
            <a:graphicFrameLocks noGrp="1"/>
          </p:cNvGraphicFramePr>
          <p:nvPr>
            <p:extLst>
              <p:ext uri="{D42A27DB-BD31-4B8C-83A1-F6EECF244321}">
                <p14:modId xmlns:p14="http://schemas.microsoft.com/office/powerpoint/2010/main" val="1943268703"/>
              </p:ext>
            </p:extLst>
          </p:nvPr>
        </p:nvGraphicFramePr>
        <p:xfrm>
          <a:off x="2313353" y="3059723"/>
          <a:ext cx="2821356" cy="2168283"/>
        </p:xfrm>
        <a:graphic>
          <a:graphicData uri="http://schemas.openxmlformats.org/drawingml/2006/table">
            <a:tbl>
              <a:tblPr firstRow="1" bandRow="1">
                <a:tableStyleId>{5C22544A-7EE6-4342-B048-85BDC9FD1C3A}</a:tableStyleId>
              </a:tblPr>
              <a:tblGrid>
                <a:gridCol w="705339">
                  <a:extLst>
                    <a:ext uri="{9D8B030D-6E8A-4147-A177-3AD203B41FA5}">
                      <a16:colId xmlns:a16="http://schemas.microsoft.com/office/drawing/2014/main" val="20000"/>
                    </a:ext>
                  </a:extLst>
                </a:gridCol>
                <a:gridCol w="705339">
                  <a:extLst>
                    <a:ext uri="{9D8B030D-6E8A-4147-A177-3AD203B41FA5}">
                      <a16:colId xmlns:a16="http://schemas.microsoft.com/office/drawing/2014/main" val="20001"/>
                    </a:ext>
                  </a:extLst>
                </a:gridCol>
                <a:gridCol w="705339">
                  <a:extLst>
                    <a:ext uri="{9D8B030D-6E8A-4147-A177-3AD203B41FA5}">
                      <a16:colId xmlns:a16="http://schemas.microsoft.com/office/drawing/2014/main" val="20002"/>
                    </a:ext>
                  </a:extLst>
                </a:gridCol>
                <a:gridCol w="705339">
                  <a:extLst>
                    <a:ext uri="{9D8B030D-6E8A-4147-A177-3AD203B41FA5}">
                      <a16:colId xmlns:a16="http://schemas.microsoft.com/office/drawing/2014/main" val="20003"/>
                    </a:ext>
                  </a:extLst>
                </a:gridCol>
              </a:tblGrid>
              <a:tr h="49236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a</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1</a:t>
                      </a:r>
                      <a:endParaRPr lang="tr-TR" sz="20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b</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1</a:t>
                      </a:r>
                      <a:endParaRPr kumimoji="0" lang="tr-TR" sz="2000" b="1" i="0" u="none" strike="noStrike" kern="1200" cap="none" spc="0" normalizeH="0" baseline="0" noProof="0" dirty="0">
                        <a:ln>
                          <a:noFill/>
                        </a:ln>
                        <a:solidFill>
                          <a:sysClr val="windowText" lastClr="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h</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1</a:t>
                      </a:r>
                      <a:endParaRPr lang="tr-T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5863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a</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2</a:t>
                      </a: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b</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2</a:t>
                      </a: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h</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1</a:t>
                      </a:r>
                      <a:endParaRPr kumimoji="0" lang="tr-TR" sz="1800" b="1" i="0" u="none" strike="noStrike" kern="1200" cap="none" spc="0" normalizeH="0" baseline="0" noProof="0" dirty="0">
                        <a:ln>
                          <a:noFill/>
                        </a:ln>
                        <a:solidFill>
                          <a:prstClr val="white"/>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8638">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M</a:t>
                      </a: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M</a:t>
                      </a:r>
                      <a:endParaRPr kumimoji="0" lang="tr-TR" sz="1800" b="0" i="0" u="none" strike="noStrike" kern="1200" cap="none" spc="0" normalizeH="0" baseline="0" noProof="0" dirty="0">
                        <a:ln>
                          <a:noFill/>
                        </a:ln>
                        <a:solidFill>
                          <a:sysClr val="windowText" lastClr="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lnSpc>
                          <a:spcPct val="150000"/>
                        </a:lnSpc>
                      </a:pP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M</a:t>
                      </a:r>
                      <a:endParaRPr kumimoji="0" lang="tr-TR" sz="1800" b="0" i="0" u="none" strike="noStrike" kern="1200" cap="none" spc="0" normalizeH="0" baseline="0" noProof="0" dirty="0">
                        <a:ln>
                          <a:noFill/>
                        </a:ln>
                        <a:solidFill>
                          <a:sysClr val="windowText" lastClr="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5863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a</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N²</a:t>
                      </a: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+b</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N²</a:t>
                      </a:r>
                      <a:endParaRPr kumimoji="0" lang="tr-TR" sz="2000" b="1" i="0" u="none" strike="noStrike" kern="1200" cap="none" spc="0" normalizeH="0" baseline="0" noProof="0" dirty="0">
                        <a:ln>
                          <a:noFill/>
                        </a:ln>
                        <a:solidFill>
                          <a:sysClr val="windowText" lastClr="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 L</a:t>
                      </a:r>
                      <a:endParaRPr lang="tr-TR"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noFill/>
                          </a:ln>
                          <a:solidFill>
                            <a:sysClr val="windowText" lastClr="000000"/>
                          </a:solidFill>
                          <a:effectLst/>
                          <a:uLnTx/>
                          <a:uFillTx/>
                          <a:latin typeface="+mn-lt"/>
                          <a:ea typeface="+mn-ea"/>
                          <a:cs typeface="+mn-cs"/>
                        </a:rPr>
                        <a:t>+h</a:t>
                      </a:r>
                      <a:r>
                        <a:rPr kumimoji="0" lang="tr-TR" sz="2000" b="1" i="0" u="none" strike="noStrike" kern="1200" cap="none" spc="0" normalizeH="0" baseline="-25000" noProof="0" dirty="0">
                          <a:ln>
                            <a:noFill/>
                          </a:ln>
                          <a:solidFill>
                            <a:sysClr val="windowText" lastClr="000000"/>
                          </a:solidFill>
                          <a:effectLst/>
                          <a:uLnTx/>
                          <a:uFillTx/>
                          <a:latin typeface="+mn-lt"/>
                          <a:ea typeface="+mn-ea"/>
                          <a:cs typeface="+mn-cs"/>
                        </a:rPr>
                        <a:t>N²</a:t>
                      </a:r>
                      <a:endParaRPr kumimoji="0" lang="tr-TR" sz="1800" b="1" i="0" u="none" strike="noStrike" kern="1200" cap="none" spc="0" normalizeH="0" baseline="0" noProof="0" dirty="0">
                        <a:ln>
                          <a:noFill/>
                        </a:ln>
                        <a:solidFill>
                          <a:prstClr val="white"/>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Sol Köşeli Ayraç 4"/>
          <p:cNvSpPr/>
          <p:nvPr/>
        </p:nvSpPr>
        <p:spPr>
          <a:xfrm>
            <a:off x="2414953" y="2965938"/>
            <a:ext cx="109416" cy="226206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6" name="Sol Köşeli Ayraç 5"/>
          <p:cNvSpPr/>
          <p:nvPr/>
        </p:nvSpPr>
        <p:spPr>
          <a:xfrm flipH="1">
            <a:off x="5033109" y="2965938"/>
            <a:ext cx="101600" cy="226206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7" name="Metin kutusu 6"/>
          <p:cNvSpPr txBox="1"/>
          <p:nvPr/>
        </p:nvSpPr>
        <p:spPr>
          <a:xfrm>
            <a:off x="1319610" y="3912302"/>
            <a:ext cx="981359" cy="461665"/>
          </a:xfrm>
          <a:prstGeom prst="rect">
            <a:avLst/>
          </a:prstGeom>
          <a:noFill/>
        </p:spPr>
        <p:txBody>
          <a:bodyPr wrap="none" rtlCol="0">
            <a:spAutoFit/>
          </a:bodyPr>
          <a:lstStyle/>
          <a:p>
            <a:r>
              <a:rPr lang="tr-TR" sz="2400" dirty="0"/>
              <a:t>= 1/M</a:t>
            </a:r>
          </a:p>
        </p:txBody>
      </p:sp>
      <p:sp>
        <p:nvSpPr>
          <p:cNvPr id="8" name="Metin kutusu 7"/>
          <p:cNvSpPr txBox="1"/>
          <p:nvPr/>
        </p:nvSpPr>
        <p:spPr>
          <a:xfrm>
            <a:off x="942584" y="3819970"/>
            <a:ext cx="377026" cy="646331"/>
          </a:xfrm>
          <a:prstGeom prst="rect">
            <a:avLst/>
          </a:prstGeom>
          <a:noFill/>
        </p:spPr>
        <p:txBody>
          <a:bodyPr wrap="none" rtlCol="0">
            <a:spAutoFit/>
          </a:bodyPr>
          <a:lstStyle/>
          <a:p>
            <a:pPr algn="ctr"/>
            <a:r>
              <a:rPr lang="tr-TR" dirty="0"/>
              <a:t>r</a:t>
            </a:r>
          </a:p>
          <a:p>
            <a:pPr algn="ctr"/>
            <a:r>
              <a:rPr lang="tr-TR" dirty="0"/>
              <a:t>m</a:t>
            </a:r>
          </a:p>
        </p:txBody>
      </p:sp>
      <p:sp>
        <p:nvSpPr>
          <p:cNvPr id="9" name="Metin kutusu 8"/>
          <p:cNvSpPr txBox="1"/>
          <p:nvPr/>
        </p:nvSpPr>
        <p:spPr>
          <a:xfrm>
            <a:off x="5380893" y="3835362"/>
            <a:ext cx="2626040" cy="523220"/>
          </a:xfrm>
          <a:prstGeom prst="rect">
            <a:avLst/>
          </a:prstGeom>
          <a:noFill/>
        </p:spPr>
        <p:txBody>
          <a:bodyPr wrap="none" rtlCol="0">
            <a:spAutoFit/>
          </a:bodyPr>
          <a:lstStyle/>
          <a:p>
            <a:r>
              <a:rPr lang="tr-TR" sz="2800" dirty="0"/>
              <a:t>, Örneğin M = 8</a:t>
            </a:r>
          </a:p>
        </p:txBody>
      </p:sp>
      <p:pic>
        <p:nvPicPr>
          <p:cNvPr id="6146" name="Picture 2" descr="C:\Users\PC\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002" y="3139446"/>
            <a:ext cx="1624527" cy="2007377"/>
          </a:xfrm>
          <a:prstGeom prst="rect">
            <a:avLst/>
          </a:prstGeom>
          <a:noFill/>
          <a:extLst>
            <a:ext uri="{909E8E84-426E-40DD-AFC4-6F175D3DCCD1}">
              <a14:hiddenFill xmlns:a14="http://schemas.microsoft.com/office/drawing/2010/main">
                <a:solidFill>
                  <a:srgbClr val="FFFFFF"/>
                </a:solidFill>
              </a14:hiddenFill>
            </a:ext>
          </a:extLst>
        </p:spPr>
      </p:pic>
      <p:sp>
        <p:nvSpPr>
          <p:cNvPr id="10" name="Sağ Ok 9"/>
          <p:cNvSpPr/>
          <p:nvPr/>
        </p:nvSpPr>
        <p:spPr>
          <a:xfrm>
            <a:off x="8112369" y="3962156"/>
            <a:ext cx="644769" cy="269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p:cNvSpPr txBox="1"/>
          <p:nvPr/>
        </p:nvSpPr>
        <p:spPr>
          <a:xfrm>
            <a:off x="942584" y="6146800"/>
            <a:ext cx="3405484" cy="369332"/>
          </a:xfrm>
          <a:prstGeom prst="rect">
            <a:avLst/>
          </a:prstGeom>
          <a:noFill/>
        </p:spPr>
        <p:txBody>
          <a:bodyPr wrap="none" rtlCol="0">
            <a:spAutoFit/>
          </a:bodyPr>
          <a:lstStyle/>
          <a:p>
            <a:r>
              <a:rPr lang="tr-TR" dirty="0"/>
              <a:t>N:Piksel sayısı M:Görüntü sayısı</a:t>
            </a:r>
          </a:p>
        </p:txBody>
      </p:sp>
    </p:spTree>
    <p:extLst>
      <p:ext uri="{BB962C8B-B14F-4D97-AF65-F5344CB8AC3E}">
        <p14:creationId xmlns:p14="http://schemas.microsoft.com/office/powerpoint/2010/main" val="7600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8260497-B100-3747-9585-2BE708CC6BB4}"/>
              </a:ext>
            </a:extLst>
          </p:cNvPr>
          <p:cNvSpPr>
            <a:spLocks noGrp="1"/>
          </p:cNvSpPr>
          <p:nvPr>
            <p:ph type="title"/>
          </p:nvPr>
        </p:nvSpPr>
        <p:spPr>
          <a:xfrm>
            <a:off x="677334" y="570523"/>
            <a:ext cx="8596668" cy="1320800"/>
          </a:xfrm>
        </p:spPr>
        <p:txBody>
          <a:bodyPr/>
          <a:lstStyle/>
          <a:p>
            <a:r>
              <a:rPr lang="tr-TR" dirty="0"/>
              <a:t> YÜZ TANIMA NEDİR </a:t>
            </a:r>
          </a:p>
        </p:txBody>
      </p:sp>
      <p:sp>
        <p:nvSpPr>
          <p:cNvPr id="3" name="İçerik Yer Tutucusu 2">
            <a:extLst>
              <a:ext uri="{FF2B5EF4-FFF2-40B4-BE49-F238E27FC236}">
                <a16:creationId xmlns:a16="http://schemas.microsoft.com/office/drawing/2014/main" id="{DA0F3569-6615-5A4F-B715-F8DDCC65210B}"/>
              </a:ext>
            </a:extLst>
          </p:cNvPr>
          <p:cNvSpPr>
            <a:spLocks noGrp="1"/>
          </p:cNvSpPr>
          <p:nvPr>
            <p:ph idx="1"/>
          </p:nvPr>
        </p:nvSpPr>
        <p:spPr>
          <a:xfrm>
            <a:off x="868026" y="1621692"/>
            <a:ext cx="8596668" cy="3880773"/>
          </a:xfrm>
        </p:spPr>
        <p:txBody>
          <a:bodyPr/>
          <a:lstStyle/>
          <a:p>
            <a:r>
              <a:rPr lang="tr-TR" dirty="0"/>
              <a:t> Yüz tanıma  </a:t>
            </a:r>
            <a:r>
              <a:rPr lang="tr-TR" b="1" dirty="0"/>
              <a:t>“biyometri”</a:t>
            </a:r>
            <a:r>
              <a:rPr lang="tr-TR" dirty="0"/>
              <a:t> adı verilen yöntemin parçalarından biri. Dolayısıyla, öncelikle </a:t>
            </a:r>
            <a:r>
              <a:rPr lang="tr-TR" dirty="0" err="1"/>
              <a:t>biyometrinin</a:t>
            </a:r>
            <a:r>
              <a:rPr lang="tr-TR" dirty="0"/>
              <a:t> ne olduğunu açıklamamız gerekiyor.</a:t>
            </a:r>
          </a:p>
          <a:p>
            <a:r>
              <a:rPr lang="tr-TR" dirty="0"/>
              <a:t>Kişiyi otomatik tanıma amacıyla insan gözündeki, parmak izindeki, yüzündeki, sesindeki, yürüyüş stilindeki çeşitli kişisel özelliklerinin türlü uygulamalarla sayısal verilere dönüştürülmesi dalına biyometri denir.</a:t>
            </a:r>
          </a:p>
          <a:p>
            <a:endParaRPr lang="tr-TR" dirty="0"/>
          </a:p>
        </p:txBody>
      </p:sp>
      <p:pic>
        <p:nvPicPr>
          <p:cNvPr id="4" name="Resim 3">
            <a:extLst>
              <a:ext uri="{FF2B5EF4-FFF2-40B4-BE49-F238E27FC236}">
                <a16:creationId xmlns:a16="http://schemas.microsoft.com/office/drawing/2014/main" id="{B2F7ABBF-938F-AF42-BB86-A9186965DD65}"/>
              </a:ext>
            </a:extLst>
          </p:cNvPr>
          <p:cNvPicPr>
            <a:picLocks noChangeAspect="1"/>
          </p:cNvPicPr>
          <p:nvPr/>
        </p:nvPicPr>
        <p:blipFill>
          <a:blip r:embed="rId2"/>
          <a:stretch>
            <a:fillRect/>
          </a:stretch>
        </p:blipFill>
        <p:spPr>
          <a:xfrm>
            <a:off x="4687570" y="277811"/>
            <a:ext cx="992189" cy="992189"/>
          </a:xfrm>
          <a:prstGeom prst="rect">
            <a:avLst/>
          </a:prstGeom>
        </p:spPr>
      </p:pic>
      <p:pic>
        <p:nvPicPr>
          <p:cNvPr id="5" name="Resim 4">
            <a:extLst>
              <a:ext uri="{FF2B5EF4-FFF2-40B4-BE49-F238E27FC236}">
                <a16:creationId xmlns:a16="http://schemas.microsoft.com/office/drawing/2014/main" id="{9A17408D-5548-7244-BAE2-E14CD2EC3656}"/>
              </a:ext>
            </a:extLst>
          </p:cNvPr>
          <p:cNvPicPr>
            <a:picLocks noChangeAspect="1"/>
          </p:cNvPicPr>
          <p:nvPr/>
        </p:nvPicPr>
        <p:blipFill>
          <a:blip r:embed="rId3"/>
          <a:stretch>
            <a:fillRect/>
          </a:stretch>
        </p:blipFill>
        <p:spPr>
          <a:xfrm>
            <a:off x="2679331" y="3305909"/>
            <a:ext cx="5995746" cy="3447948"/>
          </a:xfrm>
          <a:prstGeom prst="rect">
            <a:avLst/>
          </a:prstGeom>
        </p:spPr>
      </p:pic>
    </p:spTree>
    <p:extLst>
      <p:ext uri="{BB962C8B-B14F-4D97-AF65-F5344CB8AC3E}">
        <p14:creationId xmlns:p14="http://schemas.microsoft.com/office/powerpoint/2010/main" val="185005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Ortalama görüntü vektörünün, her bir görüntü vektöründen çıkarılması ile sıfır ortalamaya sahip bir veri tabanı matrisi (A) elde edilmiş olur</a:t>
            </a:r>
          </a:p>
        </p:txBody>
      </p:sp>
      <p:pic>
        <p:nvPicPr>
          <p:cNvPr id="7170" name="Picture 2" descr="C:\Users\PC\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11" y="3013808"/>
            <a:ext cx="7892805" cy="318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84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A: N² x M boyutundaki görüntü veri tabanı matrisini ifade eder.</a:t>
            </a:r>
          </a:p>
          <a:p>
            <a:endParaRPr lang="tr-TR" dirty="0"/>
          </a:p>
          <a:p>
            <a:endParaRPr lang="tr-TR" dirty="0"/>
          </a:p>
          <a:p>
            <a:endParaRPr lang="tr-TR" dirty="0"/>
          </a:p>
          <a:p>
            <a:r>
              <a:rPr lang="tr-TR" dirty="0"/>
              <a:t>Elde edilen görüntü veri tabanından </a:t>
            </a:r>
            <a:r>
              <a:rPr lang="tr-TR" dirty="0" err="1"/>
              <a:t>özyüzlerin</a:t>
            </a:r>
            <a:r>
              <a:rPr lang="tr-TR" dirty="0"/>
              <a:t> elde edilebilmesi için A matrisinden </a:t>
            </a:r>
            <a:r>
              <a:rPr lang="tr-TR" dirty="0" err="1"/>
              <a:t>kovaryans</a:t>
            </a:r>
            <a:r>
              <a:rPr lang="tr-TR" dirty="0"/>
              <a:t> işlemi gerçekleştirilmektedir </a:t>
            </a:r>
          </a:p>
        </p:txBody>
      </p:sp>
      <p:sp>
        <p:nvSpPr>
          <p:cNvPr id="4" name="Sol Köşeli Ayraç 3"/>
          <p:cNvSpPr/>
          <p:nvPr/>
        </p:nvSpPr>
        <p:spPr>
          <a:xfrm>
            <a:off x="2313667" y="2731477"/>
            <a:ext cx="73152" cy="63304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5" name="Metin kutusu 4"/>
          <p:cNvSpPr txBox="1"/>
          <p:nvPr/>
        </p:nvSpPr>
        <p:spPr>
          <a:xfrm>
            <a:off x="2885776" y="2718192"/>
            <a:ext cx="441146" cy="646331"/>
          </a:xfrm>
          <a:prstGeom prst="rect">
            <a:avLst/>
          </a:prstGeom>
          <a:noFill/>
        </p:spPr>
        <p:txBody>
          <a:bodyPr wrap="none" rtlCol="0">
            <a:spAutoFit/>
          </a:bodyPr>
          <a:lstStyle/>
          <a:p>
            <a:r>
              <a:rPr lang="tr-TR" dirty="0"/>
              <a:t>r</a:t>
            </a:r>
          </a:p>
          <a:p>
            <a:r>
              <a:rPr lang="tr-TR" dirty="0" err="1"/>
              <a:t>b</a:t>
            </a:r>
            <a:r>
              <a:rPr lang="tr-TR" baseline="-25000" dirty="0" err="1"/>
              <a:t>m</a:t>
            </a:r>
            <a:endParaRPr lang="tr-TR" baseline="-25000" dirty="0"/>
          </a:p>
        </p:txBody>
      </p:sp>
      <p:sp>
        <p:nvSpPr>
          <p:cNvPr id="6" name="Metin kutusu 5"/>
          <p:cNvSpPr txBox="1"/>
          <p:nvPr/>
        </p:nvSpPr>
        <p:spPr>
          <a:xfrm>
            <a:off x="2460805" y="2718192"/>
            <a:ext cx="434734" cy="646331"/>
          </a:xfrm>
          <a:prstGeom prst="rect">
            <a:avLst/>
          </a:prstGeom>
          <a:noFill/>
        </p:spPr>
        <p:txBody>
          <a:bodyPr wrap="none" rtlCol="0">
            <a:spAutoFit/>
          </a:bodyPr>
          <a:lstStyle/>
          <a:p>
            <a:r>
              <a:rPr lang="tr-TR" dirty="0"/>
              <a:t>r</a:t>
            </a:r>
          </a:p>
          <a:p>
            <a:r>
              <a:rPr lang="tr-TR" dirty="0"/>
              <a:t>a</a:t>
            </a:r>
            <a:r>
              <a:rPr lang="tr-TR" baseline="-25000" dirty="0"/>
              <a:t>m</a:t>
            </a:r>
          </a:p>
        </p:txBody>
      </p:sp>
      <p:sp>
        <p:nvSpPr>
          <p:cNvPr id="7" name="Metin kutusu 6"/>
          <p:cNvSpPr txBox="1"/>
          <p:nvPr/>
        </p:nvSpPr>
        <p:spPr>
          <a:xfrm>
            <a:off x="3326922" y="2718192"/>
            <a:ext cx="441146" cy="646331"/>
          </a:xfrm>
          <a:prstGeom prst="rect">
            <a:avLst/>
          </a:prstGeom>
          <a:noFill/>
        </p:spPr>
        <p:txBody>
          <a:bodyPr wrap="none" rtlCol="0">
            <a:spAutoFit/>
          </a:bodyPr>
          <a:lstStyle/>
          <a:p>
            <a:r>
              <a:rPr lang="tr-TR" dirty="0"/>
              <a:t>r</a:t>
            </a:r>
          </a:p>
          <a:p>
            <a:r>
              <a:rPr lang="tr-TR" dirty="0"/>
              <a:t>c</a:t>
            </a:r>
            <a:r>
              <a:rPr lang="tr-TR" baseline="-25000" dirty="0"/>
              <a:t>m</a:t>
            </a:r>
          </a:p>
        </p:txBody>
      </p:sp>
      <p:sp>
        <p:nvSpPr>
          <p:cNvPr id="8" name="Metin kutusu 7"/>
          <p:cNvSpPr txBox="1"/>
          <p:nvPr/>
        </p:nvSpPr>
        <p:spPr>
          <a:xfrm>
            <a:off x="3768068" y="2718192"/>
            <a:ext cx="441146" cy="646331"/>
          </a:xfrm>
          <a:prstGeom prst="rect">
            <a:avLst/>
          </a:prstGeom>
          <a:noFill/>
        </p:spPr>
        <p:txBody>
          <a:bodyPr wrap="none" rtlCol="0">
            <a:spAutoFit/>
          </a:bodyPr>
          <a:lstStyle/>
          <a:p>
            <a:r>
              <a:rPr lang="tr-TR" dirty="0"/>
              <a:t>r</a:t>
            </a:r>
          </a:p>
          <a:p>
            <a:r>
              <a:rPr lang="tr-TR" dirty="0"/>
              <a:t>d</a:t>
            </a:r>
            <a:r>
              <a:rPr lang="tr-TR" baseline="-25000" dirty="0"/>
              <a:t>m</a:t>
            </a:r>
          </a:p>
        </p:txBody>
      </p:sp>
      <p:sp>
        <p:nvSpPr>
          <p:cNvPr id="9" name="Metin kutusu 8"/>
          <p:cNvSpPr txBox="1"/>
          <p:nvPr/>
        </p:nvSpPr>
        <p:spPr>
          <a:xfrm>
            <a:off x="4209214" y="2718192"/>
            <a:ext cx="441146" cy="646331"/>
          </a:xfrm>
          <a:prstGeom prst="rect">
            <a:avLst/>
          </a:prstGeom>
          <a:noFill/>
        </p:spPr>
        <p:txBody>
          <a:bodyPr wrap="none" rtlCol="0">
            <a:spAutoFit/>
          </a:bodyPr>
          <a:lstStyle/>
          <a:p>
            <a:r>
              <a:rPr lang="tr-TR" dirty="0"/>
              <a:t>r</a:t>
            </a:r>
          </a:p>
          <a:p>
            <a:r>
              <a:rPr lang="tr-TR" dirty="0"/>
              <a:t>e</a:t>
            </a:r>
            <a:r>
              <a:rPr lang="tr-TR" baseline="-25000" dirty="0"/>
              <a:t>m</a:t>
            </a:r>
          </a:p>
        </p:txBody>
      </p:sp>
      <p:sp>
        <p:nvSpPr>
          <p:cNvPr id="10" name="Metin kutusu 9"/>
          <p:cNvSpPr txBox="1"/>
          <p:nvPr/>
        </p:nvSpPr>
        <p:spPr>
          <a:xfrm>
            <a:off x="4650360" y="2718191"/>
            <a:ext cx="397866" cy="646331"/>
          </a:xfrm>
          <a:prstGeom prst="rect">
            <a:avLst/>
          </a:prstGeom>
          <a:noFill/>
        </p:spPr>
        <p:txBody>
          <a:bodyPr wrap="none" rtlCol="0">
            <a:spAutoFit/>
          </a:bodyPr>
          <a:lstStyle/>
          <a:p>
            <a:r>
              <a:rPr lang="tr-TR" dirty="0"/>
              <a:t>r</a:t>
            </a:r>
          </a:p>
          <a:p>
            <a:r>
              <a:rPr lang="tr-TR" dirty="0" err="1"/>
              <a:t>f</a:t>
            </a:r>
            <a:r>
              <a:rPr lang="tr-TR" baseline="-25000" dirty="0" err="1"/>
              <a:t>m</a:t>
            </a:r>
            <a:endParaRPr lang="tr-TR" baseline="-25000" dirty="0"/>
          </a:p>
        </p:txBody>
      </p:sp>
      <p:sp>
        <p:nvSpPr>
          <p:cNvPr id="11" name="Metin kutusu 10"/>
          <p:cNvSpPr txBox="1"/>
          <p:nvPr/>
        </p:nvSpPr>
        <p:spPr>
          <a:xfrm>
            <a:off x="5048226" y="2718192"/>
            <a:ext cx="428322" cy="646331"/>
          </a:xfrm>
          <a:prstGeom prst="rect">
            <a:avLst/>
          </a:prstGeom>
          <a:noFill/>
        </p:spPr>
        <p:txBody>
          <a:bodyPr wrap="none" rtlCol="0">
            <a:spAutoFit/>
          </a:bodyPr>
          <a:lstStyle/>
          <a:p>
            <a:r>
              <a:rPr lang="tr-TR" dirty="0"/>
              <a:t>r</a:t>
            </a:r>
          </a:p>
          <a:p>
            <a:r>
              <a:rPr lang="tr-TR" dirty="0" err="1"/>
              <a:t>g</a:t>
            </a:r>
            <a:r>
              <a:rPr lang="tr-TR" baseline="-25000" dirty="0" err="1"/>
              <a:t>m</a:t>
            </a:r>
            <a:endParaRPr lang="tr-TR" baseline="-25000" dirty="0"/>
          </a:p>
        </p:txBody>
      </p:sp>
      <p:sp>
        <p:nvSpPr>
          <p:cNvPr id="12" name="Metin kutusu 11"/>
          <p:cNvSpPr txBox="1"/>
          <p:nvPr/>
        </p:nvSpPr>
        <p:spPr>
          <a:xfrm>
            <a:off x="5476548" y="2718190"/>
            <a:ext cx="439544" cy="646331"/>
          </a:xfrm>
          <a:prstGeom prst="rect">
            <a:avLst/>
          </a:prstGeom>
          <a:noFill/>
        </p:spPr>
        <p:txBody>
          <a:bodyPr wrap="none" rtlCol="0">
            <a:spAutoFit/>
          </a:bodyPr>
          <a:lstStyle/>
          <a:p>
            <a:r>
              <a:rPr lang="tr-TR" dirty="0"/>
              <a:t>r</a:t>
            </a:r>
          </a:p>
          <a:p>
            <a:r>
              <a:rPr lang="tr-TR" dirty="0"/>
              <a:t>h</a:t>
            </a:r>
            <a:r>
              <a:rPr lang="tr-TR" baseline="-25000" dirty="0"/>
              <a:t>m</a:t>
            </a:r>
          </a:p>
        </p:txBody>
      </p:sp>
      <p:sp>
        <p:nvSpPr>
          <p:cNvPr id="13" name="Sol Köşeli Ayraç 12"/>
          <p:cNvSpPr/>
          <p:nvPr/>
        </p:nvSpPr>
        <p:spPr>
          <a:xfrm flipH="1">
            <a:off x="5916092" y="2754921"/>
            <a:ext cx="113169" cy="63304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15" name="Metin kutusu 14"/>
          <p:cNvSpPr txBox="1"/>
          <p:nvPr/>
        </p:nvSpPr>
        <p:spPr>
          <a:xfrm>
            <a:off x="1652953" y="2886778"/>
            <a:ext cx="498919" cy="369332"/>
          </a:xfrm>
          <a:prstGeom prst="rect">
            <a:avLst/>
          </a:prstGeom>
          <a:noFill/>
        </p:spPr>
        <p:txBody>
          <a:bodyPr wrap="none" rtlCol="0">
            <a:spAutoFit/>
          </a:bodyPr>
          <a:lstStyle/>
          <a:p>
            <a:r>
              <a:rPr lang="tr-TR" dirty="0"/>
              <a:t>A =</a:t>
            </a:r>
          </a:p>
        </p:txBody>
      </p:sp>
      <p:sp>
        <p:nvSpPr>
          <p:cNvPr id="16" name="Metin kutusu 15"/>
          <p:cNvSpPr txBox="1"/>
          <p:nvPr/>
        </p:nvSpPr>
        <p:spPr>
          <a:xfrm>
            <a:off x="3326922" y="4481844"/>
            <a:ext cx="1150892" cy="461665"/>
          </a:xfrm>
          <a:prstGeom prst="rect">
            <a:avLst/>
          </a:prstGeom>
          <a:noFill/>
        </p:spPr>
        <p:txBody>
          <a:bodyPr wrap="none" rtlCol="0">
            <a:spAutoFit/>
          </a:bodyPr>
          <a:lstStyle/>
          <a:p>
            <a:r>
              <a:rPr lang="tr-TR" sz="2400" dirty="0"/>
              <a:t>C = AA</a:t>
            </a:r>
            <a:r>
              <a:rPr lang="tr-TR" sz="2400" baseline="30000" dirty="0"/>
              <a:t>T</a:t>
            </a:r>
          </a:p>
        </p:txBody>
      </p:sp>
      <p:sp>
        <p:nvSpPr>
          <p:cNvPr id="17" name="Metin kutusu 16"/>
          <p:cNvSpPr txBox="1"/>
          <p:nvPr/>
        </p:nvSpPr>
        <p:spPr>
          <a:xfrm>
            <a:off x="1141230" y="5856696"/>
            <a:ext cx="2226059" cy="369332"/>
          </a:xfrm>
          <a:prstGeom prst="rect">
            <a:avLst/>
          </a:prstGeom>
          <a:noFill/>
        </p:spPr>
        <p:txBody>
          <a:bodyPr wrap="none" rtlCol="0">
            <a:spAutoFit/>
          </a:bodyPr>
          <a:lstStyle/>
          <a:p>
            <a:r>
              <a:rPr lang="tr-TR" dirty="0"/>
              <a:t>C:Kovaryans matrisi</a:t>
            </a:r>
          </a:p>
        </p:txBody>
      </p:sp>
    </p:spTree>
    <p:extLst>
      <p:ext uri="{BB962C8B-B14F-4D97-AF65-F5344CB8AC3E}">
        <p14:creationId xmlns:p14="http://schemas.microsoft.com/office/powerpoint/2010/main" val="418707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Elde edilen </a:t>
            </a:r>
            <a:r>
              <a:rPr lang="tr-TR" dirty="0" err="1"/>
              <a:t>kovaryans</a:t>
            </a:r>
            <a:r>
              <a:rPr lang="tr-TR" dirty="0"/>
              <a:t> matrisinin boyutu, görüntü vektörünün uzunluğu ile ilişkilidir. N²‘lik görüntü vektörlerinden elde edilecek olan </a:t>
            </a:r>
            <a:r>
              <a:rPr lang="tr-TR" dirty="0" err="1"/>
              <a:t>kovaryans</a:t>
            </a:r>
            <a:r>
              <a:rPr lang="tr-TR" dirty="0"/>
              <a:t> matrisi N² x N² boyutundadır. Resim vektör boyutunun, toplam görüntü sayısından fazla olduğu koşulda (N² &gt;&gt;M), bu büyüklükteki bir matrisin elde edilmesi, </a:t>
            </a:r>
            <a:r>
              <a:rPr lang="tr-TR" dirty="0" err="1"/>
              <a:t>özdeğer</a:t>
            </a:r>
            <a:r>
              <a:rPr lang="tr-TR" dirty="0"/>
              <a:t> ve </a:t>
            </a:r>
            <a:r>
              <a:rPr lang="tr-TR" dirty="0" err="1"/>
              <a:t>özvektörlerinin</a:t>
            </a:r>
            <a:r>
              <a:rPr lang="tr-TR" dirty="0"/>
              <a:t> oluşturulması oldukça güçtür.</a:t>
            </a:r>
          </a:p>
          <a:p>
            <a:r>
              <a:rPr lang="tr-TR" dirty="0"/>
              <a:t>N² x N² ‘</a:t>
            </a:r>
            <a:r>
              <a:rPr lang="tr-TR" dirty="0" err="1"/>
              <a:t>lik</a:t>
            </a:r>
            <a:r>
              <a:rPr lang="tr-TR" dirty="0"/>
              <a:t> </a:t>
            </a:r>
            <a:r>
              <a:rPr lang="tr-TR" dirty="0" err="1"/>
              <a:t>kovaryans</a:t>
            </a:r>
            <a:r>
              <a:rPr lang="tr-TR" dirty="0"/>
              <a:t> matrisinden elde edilecek olan N² adet </a:t>
            </a:r>
            <a:r>
              <a:rPr lang="tr-TR" dirty="0" err="1"/>
              <a:t>özvektörden</a:t>
            </a:r>
            <a:r>
              <a:rPr lang="tr-TR" dirty="0"/>
              <a:t> sadece M-1 tanesi anlamlı olacaktır. </a:t>
            </a:r>
          </a:p>
          <a:p>
            <a:r>
              <a:rPr lang="tr-TR" dirty="0"/>
              <a:t>Oluşturulan diğer </a:t>
            </a:r>
            <a:r>
              <a:rPr lang="tr-TR" dirty="0" err="1"/>
              <a:t>özvektörler</a:t>
            </a:r>
            <a:r>
              <a:rPr lang="tr-TR" dirty="0"/>
              <a:t>, sıfır değerine sahip </a:t>
            </a:r>
            <a:r>
              <a:rPr lang="tr-TR" dirty="0" err="1"/>
              <a:t>özdeğerlere</a:t>
            </a:r>
            <a:r>
              <a:rPr lang="tr-TR" dirty="0"/>
              <a:t> karşılık gelmektedir. </a:t>
            </a:r>
          </a:p>
          <a:p>
            <a:r>
              <a:rPr lang="tr-TR" dirty="0"/>
              <a:t>Bu nedenle, N² x N² boyutundaki bir matrisin çözülmesi yerine M x M boyutundaki matrisin elde edilmesi ve işlenmesi daha anlamlı olacaktır.</a:t>
            </a:r>
          </a:p>
        </p:txBody>
      </p:sp>
    </p:spTree>
    <p:extLst>
      <p:ext uri="{BB962C8B-B14F-4D97-AF65-F5344CB8AC3E}">
        <p14:creationId xmlns:p14="http://schemas.microsoft.com/office/powerpoint/2010/main" val="3269561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err="1"/>
              <a:t>Kovaryans</a:t>
            </a:r>
            <a:r>
              <a:rPr lang="tr-TR" dirty="0"/>
              <a:t> matrisin daha küçük boyutta elde edilmesi için;</a:t>
            </a:r>
          </a:p>
          <a:p>
            <a:endParaRPr lang="tr-TR" dirty="0"/>
          </a:p>
          <a:p>
            <a:endParaRPr lang="tr-TR" dirty="0"/>
          </a:p>
          <a:p>
            <a:endParaRPr lang="tr-TR" dirty="0"/>
          </a:p>
          <a:p>
            <a:r>
              <a:rPr lang="tr-TR" dirty="0"/>
              <a:t>L matrisinin </a:t>
            </a:r>
            <a:r>
              <a:rPr lang="tr-TR" dirty="0" err="1"/>
              <a:t>özvektörlerine</a:t>
            </a:r>
            <a:r>
              <a:rPr lang="tr-TR" dirty="0"/>
              <a:t> </a:t>
            </a:r>
            <a:r>
              <a:rPr lang="tr-TR" dirty="0" err="1"/>
              <a:t>Vi</a:t>
            </a:r>
            <a:r>
              <a:rPr lang="tr-TR" dirty="0"/>
              <a:t> diyelim.</a:t>
            </a:r>
          </a:p>
        </p:txBody>
      </p:sp>
      <p:sp>
        <p:nvSpPr>
          <p:cNvPr id="4" name="Metin kutusu 3"/>
          <p:cNvSpPr txBox="1"/>
          <p:nvPr/>
        </p:nvSpPr>
        <p:spPr>
          <a:xfrm>
            <a:off x="3834922" y="2894344"/>
            <a:ext cx="1090683" cy="707886"/>
          </a:xfrm>
          <a:prstGeom prst="rect">
            <a:avLst/>
          </a:prstGeom>
          <a:noFill/>
        </p:spPr>
        <p:txBody>
          <a:bodyPr wrap="none" rtlCol="0">
            <a:spAutoFit/>
          </a:bodyPr>
          <a:lstStyle/>
          <a:p>
            <a:r>
              <a:rPr lang="tr-TR" sz="2400" dirty="0"/>
              <a:t>L = A</a:t>
            </a:r>
            <a:r>
              <a:rPr lang="tr-TR" sz="2400" baseline="30000" dirty="0"/>
              <a:t>T</a:t>
            </a:r>
            <a:r>
              <a:rPr lang="tr-TR" sz="2400" dirty="0"/>
              <a:t>A</a:t>
            </a:r>
            <a:endParaRPr lang="tr-TR" sz="2400" baseline="30000" dirty="0"/>
          </a:p>
          <a:p>
            <a:r>
              <a:rPr lang="tr-TR" sz="2400" baseline="30000" dirty="0"/>
              <a:t> </a:t>
            </a:r>
          </a:p>
        </p:txBody>
      </p:sp>
      <p:sp>
        <p:nvSpPr>
          <p:cNvPr id="5" name="Metin kutusu 4"/>
          <p:cNvSpPr txBox="1"/>
          <p:nvPr/>
        </p:nvSpPr>
        <p:spPr>
          <a:xfrm>
            <a:off x="3834921" y="4469144"/>
            <a:ext cx="1133708" cy="707886"/>
          </a:xfrm>
          <a:prstGeom prst="rect">
            <a:avLst/>
          </a:prstGeom>
          <a:noFill/>
        </p:spPr>
        <p:txBody>
          <a:bodyPr wrap="none" rtlCol="0">
            <a:spAutoFit/>
          </a:bodyPr>
          <a:lstStyle/>
          <a:p>
            <a:r>
              <a:rPr lang="tr-TR" sz="2400" dirty="0"/>
              <a:t>U = </a:t>
            </a:r>
            <a:r>
              <a:rPr lang="tr-TR" sz="2400" dirty="0" err="1"/>
              <a:t>AV</a:t>
            </a:r>
            <a:r>
              <a:rPr lang="tr-TR" sz="2400" baseline="-25000" dirty="0" err="1"/>
              <a:t>i</a:t>
            </a:r>
            <a:endParaRPr lang="tr-TR" sz="2400" baseline="-25000" dirty="0"/>
          </a:p>
          <a:p>
            <a:r>
              <a:rPr lang="tr-TR" sz="2400" baseline="30000" dirty="0"/>
              <a:t> </a:t>
            </a:r>
          </a:p>
        </p:txBody>
      </p:sp>
      <p:sp>
        <p:nvSpPr>
          <p:cNvPr id="6" name="Metin kutusu 5"/>
          <p:cNvSpPr txBox="1"/>
          <p:nvPr/>
        </p:nvSpPr>
        <p:spPr>
          <a:xfrm>
            <a:off x="1164341" y="5575300"/>
            <a:ext cx="3363421" cy="400110"/>
          </a:xfrm>
          <a:prstGeom prst="rect">
            <a:avLst/>
          </a:prstGeom>
          <a:noFill/>
        </p:spPr>
        <p:txBody>
          <a:bodyPr wrap="none" rtlCol="0">
            <a:spAutoFit/>
          </a:bodyPr>
          <a:lstStyle/>
          <a:p>
            <a:r>
              <a:rPr lang="tr-TR" sz="2000" dirty="0"/>
              <a:t>U: C matrisinin </a:t>
            </a:r>
            <a:r>
              <a:rPr lang="tr-TR" sz="2000" dirty="0" err="1"/>
              <a:t>özvektörleri</a:t>
            </a:r>
            <a:endParaRPr lang="tr-TR" sz="2000" dirty="0"/>
          </a:p>
        </p:txBody>
      </p:sp>
    </p:spTree>
    <p:extLst>
      <p:ext uri="{BB962C8B-B14F-4D97-AF65-F5344CB8AC3E}">
        <p14:creationId xmlns:p14="http://schemas.microsoft.com/office/powerpoint/2010/main" val="220943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Böylece L’den elde ettiğimiz </a:t>
            </a:r>
            <a:r>
              <a:rPr lang="tr-TR" dirty="0" err="1"/>
              <a:t>özvektörler</a:t>
            </a:r>
            <a:r>
              <a:rPr lang="tr-TR" dirty="0"/>
              <a:t>  A matrisi ile çarpılarak istenen </a:t>
            </a:r>
            <a:r>
              <a:rPr lang="tr-TR" dirty="0" err="1"/>
              <a:t>özvektörlere</a:t>
            </a:r>
            <a:r>
              <a:rPr lang="tr-TR" dirty="0"/>
              <a:t> ulaşılmış olacaktır</a:t>
            </a:r>
          </a:p>
          <a:p>
            <a:r>
              <a:rPr lang="tr-TR" dirty="0"/>
              <a:t>Bu sayede işlem yükü, N² x N² ‘</a:t>
            </a:r>
            <a:r>
              <a:rPr lang="tr-TR" dirty="0" err="1"/>
              <a:t>lik</a:t>
            </a:r>
            <a:r>
              <a:rPr lang="tr-TR" dirty="0"/>
              <a:t> </a:t>
            </a:r>
            <a:r>
              <a:rPr lang="tr-TR" dirty="0" err="1"/>
              <a:t>kovaryans</a:t>
            </a:r>
            <a:r>
              <a:rPr lang="tr-TR" dirty="0"/>
              <a:t> matrisi elde etmekten, M x M‘ </a:t>
            </a:r>
            <a:r>
              <a:rPr lang="tr-TR" dirty="0" err="1"/>
              <a:t>lik</a:t>
            </a:r>
            <a:r>
              <a:rPr lang="tr-TR" dirty="0"/>
              <a:t> </a:t>
            </a:r>
            <a:r>
              <a:rPr lang="tr-TR" dirty="0" err="1"/>
              <a:t>kovaryans</a:t>
            </a:r>
            <a:r>
              <a:rPr lang="tr-TR" dirty="0"/>
              <a:t> matrisi oluşturmaya indirgenmektedir. </a:t>
            </a:r>
          </a:p>
          <a:p>
            <a:r>
              <a:rPr lang="tr-TR" dirty="0"/>
              <a:t>Ortaya çıkan M tane </a:t>
            </a:r>
            <a:r>
              <a:rPr lang="tr-TR" dirty="0" err="1"/>
              <a:t>özvektörden</a:t>
            </a:r>
            <a:r>
              <a:rPr lang="tr-TR" dirty="0"/>
              <a:t> M‘ kadar olanı, uzay enerjisini en iyi görüntüleyecek şekilde, </a:t>
            </a:r>
            <a:r>
              <a:rPr lang="tr-TR" dirty="0" err="1"/>
              <a:t>özyüz</a:t>
            </a:r>
            <a:r>
              <a:rPr lang="tr-TR" dirty="0"/>
              <a:t> değerlerine göre saklanmaktadır</a:t>
            </a:r>
          </a:p>
        </p:txBody>
      </p:sp>
    </p:spTree>
    <p:extLst>
      <p:ext uri="{BB962C8B-B14F-4D97-AF65-F5344CB8AC3E}">
        <p14:creationId xmlns:p14="http://schemas.microsoft.com/office/powerpoint/2010/main" val="2031083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lstStyle/>
          <a:p>
            <a:r>
              <a:rPr lang="tr-TR" dirty="0"/>
              <a:t>En büyük </a:t>
            </a:r>
            <a:r>
              <a:rPr lang="tr-TR" dirty="0" err="1"/>
              <a:t>özdeğere</a:t>
            </a:r>
            <a:r>
              <a:rPr lang="tr-TR" dirty="0"/>
              <a:t> sahip ilk dört </a:t>
            </a:r>
            <a:r>
              <a:rPr lang="tr-TR" dirty="0" err="1"/>
              <a:t>özyüz</a:t>
            </a:r>
            <a:endParaRPr lang="tr-TR" dirty="0"/>
          </a:p>
          <a:p>
            <a:endParaRPr lang="tr-TR" dirty="0"/>
          </a:p>
        </p:txBody>
      </p:sp>
      <p:pic>
        <p:nvPicPr>
          <p:cNvPr id="1026" name="Picture 2" descr="C:\Users\PC\Desktop\Opera Anlık Görüntü_2018-02-19_021456_acikarsiv.ankara.edu.t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334" y="2614613"/>
            <a:ext cx="53911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690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EIGENFACES ALGORİTMASI</a:t>
            </a:r>
          </a:p>
        </p:txBody>
      </p:sp>
      <p:sp>
        <p:nvSpPr>
          <p:cNvPr id="3" name="İçerik Yer Tutucusu 2"/>
          <p:cNvSpPr>
            <a:spLocks noGrp="1"/>
          </p:cNvSpPr>
          <p:nvPr>
            <p:ph idx="1"/>
          </p:nvPr>
        </p:nvSpPr>
        <p:spPr/>
        <p:txBody>
          <a:bodyPr>
            <a:normAutofit lnSpcReduction="10000"/>
          </a:bodyPr>
          <a:lstStyle/>
          <a:p>
            <a:r>
              <a:rPr lang="tr-TR" dirty="0"/>
              <a:t>Oluşturulan </a:t>
            </a:r>
            <a:r>
              <a:rPr lang="tr-TR" dirty="0" err="1"/>
              <a:t>özvektörler</a:t>
            </a:r>
            <a:r>
              <a:rPr lang="tr-TR" dirty="0"/>
              <a:t>, </a:t>
            </a:r>
            <a:r>
              <a:rPr lang="tr-TR" dirty="0" err="1"/>
              <a:t>özyüz</a:t>
            </a:r>
            <a:r>
              <a:rPr lang="tr-TR" dirty="0"/>
              <a:t>; </a:t>
            </a:r>
            <a:r>
              <a:rPr lang="tr-TR" dirty="0" err="1"/>
              <a:t>özyüzlerin</a:t>
            </a:r>
            <a:r>
              <a:rPr lang="tr-TR" dirty="0"/>
              <a:t> oluşturduğu matris ise görüntü uzayı olarak ifade edilmektedir</a:t>
            </a:r>
          </a:p>
          <a:p>
            <a:r>
              <a:rPr lang="tr-TR" dirty="0"/>
              <a:t>Tanımlamanın yapılabilmesi için, her bir görüntünün, görüntü uzayı üzerindeki izdüşümünün bulunması ve ağırlık vektörünün oluşturulması gerekmektedir</a:t>
            </a:r>
          </a:p>
          <a:p>
            <a:endParaRPr lang="tr-TR" dirty="0"/>
          </a:p>
          <a:p>
            <a:endParaRPr lang="tr-TR" dirty="0"/>
          </a:p>
          <a:p>
            <a:endParaRPr lang="tr-TR" dirty="0"/>
          </a:p>
          <a:p>
            <a:r>
              <a:rPr lang="tr-TR" dirty="0"/>
              <a:t>Ağırlık vektörleri her bir görüntü için veri tabanında, </a:t>
            </a:r>
            <a:r>
              <a:rPr lang="el-GR" dirty="0"/>
              <a:t>Ω </a:t>
            </a:r>
            <a:r>
              <a:rPr lang="tr-TR" dirty="0"/>
              <a:t>matrisinde saklanmaktadır.</a:t>
            </a:r>
            <a:r>
              <a:rPr lang="el-GR" dirty="0"/>
              <a:t>Ω </a:t>
            </a:r>
            <a:r>
              <a:rPr lang="tr-TR" dirty="0"/>
              <a:t>matrisi, tanımlama için esas olan ağırlık matrisidir.</a:t>
            </a:r>
          </a:p>
          <a:p>
            <a:pPr marL="0" indent="0">
              <a:buNone/>
            </a:pPr>
            <a:endParaRPr lang="tr-TR" dirty="0"/>
          </a:p>
          <a:p>
            <a:pPr marL="0" indent="0">
              <a:buNone/>
            </a:pPr>
            <a:r>
              <a:rPr lang="tr-TR" dirty="0"/>
              <a:t> </a:t>
            </a:r>
          </a:p>
          <a:p>
            <a:pPr marL="0" indent="0">
              <a:buNone/>
            </a:pPr>
            <a:endParaRPr lang="tr-TR" dirty="0"/>
          </a:p>
          <a:p>
            <a:pPr marL="0" indent="0">
              <a:buNone/>
            </a:pPr>
            <a:endParaRPr lang="tr-TR" dirty="0"/>
          </a:p>
        </p:txBody>
      </p:sp>
      <p:sp>
        <p:nvSpPr>
          <p:cNvPr id="4" name="Metin kutusu 3"/>
          <p:cNvSpPr txBox="1"/>
          <p:nvPr/>
        </p:nvSpPr>
        <p:spPr>
          <a:xfrm>
            <a:off x="1422400" y="3784600"/>
            <a:ext cx="5715795" cy="461665"/>
          </a:xfrm>
          <a:prstGeom prst="rect">
            <a:avLst/>
          </a:prstGeom>
          <a:noFill/>
        </p:spPr>
        <p:txBody>
          <a:bodyPr wrap="none" rtlCol="0">
            <a:spAutoFit/>
          </a:bodyPr>
          <a:lstStyle/>
          <a:p>
            <a:r>
              <a:rPr lang="el-GR" sz="2400" dirty="0"/>
              <a:t>ω</a:t>
            </a:r>
            <a:r>
              <a:rPr lang="tr-TR" sz="2400" baseline="-25000" dirty="0"/>
              <a:t>k</a:t>
            </a:r>
            <a:r>
              <a:rPr lang="el-GR" sz="2400" dirty="0"/>
              <a:t> = </a:t>
            </a:r>
            <a:r>
              <a:rPr lang="tr-TR" sz="2400" dirty="0" err="1"/>
              <a:t>v</a:t>
            </a:r>
            <a:r>
              <a:rPr lang="tr-TR" sz="2400" baseline="-25000" dirty="0" err="1"/>
              <a:t>k</a:t>
            </a:r>
            <a:r>
              <a:rPr lang="tr-TR" sz="2400" baseline="30000" dirty="0" err="1"/>
              <a:t>T</a:t>
            </a:r>
            <a:r>
              <a:rPr lang="tr-TR" sz="2400" dirty="0"/>
              <a:t> A   </a:t>
            </a:r>
            <a:r>
              <a:rPr lang="tr-TR" dirty="0"/>
              <a:t>(</a:t>
            </a:r>
            <a:r>
              <a:rPr lang="el-GR" dirty="0"/>
              <a:t>ω</a:t>
            </a:r>
            <a:r>
              <a:rPr lang="tr-TR" sz="2400" dirty="0"/>
              <a:t> </a:t>
            </a:r>
            <a:r>
              <a:rPr lang="tr-TR" dirty="0"/>
              <a:t>:ağırlık vektörü (1xM) k : 1,2….M ) </a:t>
            </a:r>
          </a:p>
        </p:txBody>
      </p:sp>
      <p:sp>
        <p:nvSpPr>
          <p:cNvPr id="5" name="Metin kutusu 4"/>
          <p:cNvSpPr txBox="1"/>
          <p:nvPr/>
        </p:nvSpPr>
        <p:spPr>
          <a:xfrm>
            <a:off x="1422400" y="5479534"/>
            <a:ext cx="5931496" cy="461665"/>
          </a:xfrm>
          <a:prstGeom prst="rect">
            <a:avLst/>
          </a:prstGeom>
          <a:noFill/>
        </p:spPr>
        <p:txBody>
          <a:bodyPr wrap="none" rtlCol="0">
            <a:spAutoFit/>
          </a:bodyPr>
          <a:lstStyle/>
          <a:p>
            <a:r>
              <a:rPr lang="el-GR" sz="2400" dirty="0"/>
              <a:t>Ω = [ω</a:t>
            </a:r>
            <a:r>
              <a:rPr lang="tr-TR" sz="2400" baseline="-25000" dirty="0"/>
              <a:t>1</a:t>
            </a:r>
            <a:r>
              <a:rPr lang="tr-TR" sz="2400" baseline="30000" dirty="0"/>
              <a:t>T</a:t>
            </a:r>
            <a:r>
              <a:rPr lang="el-GR" sz="2400" dirty="0"/>
              <a:t> ω</a:t>
            </a:r>
            <a:r>
              <a:rPr lang="tr-TR" sz="2400" baseline="-25000" dirty="0"/>
              <a:t>2</a:t>
            </a:r>
            <a:r>
              <a:rPr lang="tr-TR" sz="2400" baseline="30000" dirty="0"/>
              <a:t>T</a:t>
            </a:r>
            <a:r>
              <a:rPr lang="el-GR" sz="2400" dirty="0"/>
              <a:t> ... ω</a:t>
            </a:r>
            <a:r>
              <a:rPr lang="tr-TR" sz="2400" baseline="-25000" dirty="0"/>
              <a:t>M</a:t>
            </a:r>
            <a:r>
              <a:rPr lang="tr-TR" sz="2400" baseline="30000" dirty="0"/>
              <a:t>T</a:t>
            </a:r>
            <a:r>
              <a:rPr lang="el-GR" sz="2400" dirty="0"/>
              <a:t> ]</a:t>
            </a:r>
            <a:r>
              <a:rPr lang="tr-TR" sz="2400" dirty="0"/>
              <a:t>  </a:t>
            </a:r>
            <a:r>
              <a:rPr lang="tr-TR" dirty="0"/>
              <a:t>(</a:t>
            </a:r>
            <a:r>
              <a:rPr lang="el-GR" dirty="0"/>
              <a:t>Ω</a:t>
            </a:r>
            <a:r>
              <a:rPr lang="tr-TR" dirty="0"/>
              <a:t> : ağırlık matrisi (</a:t>
            </a:r>
            <a:r>
              <a:rPr lang="tr-TR" dirty="0" err="1"/>
              <a:t>MxM</a:t>
            </a:r>
            <a:r>
              <a:rPr lang="tr-TR" dirty="0"/>
              <a:t>))</a:t>
            </a:r>
          </a:p>
        </p:txBody>
      </p:sp>
    </p:spTree>
    <p:extLst>
      <p:ext uri="{BB962C8B-B14F-4D97-AF65-F5344CB8AC3E}">
        <p14:creationId xmlns:p14="http://schemas.microsoft.com/office/powerpoint/2010/main" val="159150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9661F38-276E-473F-845E-8F59753E45DE}"/>
              </a:ext>
            </a:extLst>
          </p:cNvPr>
          <p:cNvSpPr>
            <a:spLocks noGrp="1"/>
          </p:cNvSpPr>
          <p:nvPr>
            <p:ph type="title"/>
          </p:nvPr>
        </p:nvSpPr>
        <p:spPr/>
        <p:txBody>
          <a:bodyPr/>
          <a:lstStyle/>
          <a:p>
            <a:r>
              <a:rPr lang="tr-TR" dirty="0"/>
              <a:t>Kaynakça</a:t>
            </a:r>
            <a:br>
              <a:rPr lang="tr-TR" dirty="0"/>
            </a:br>
            <a:endParaRPr lang="tr-TR" dirty="0"/>
          </a:p>
        </p:txBody>
      </p:sp>
      <p:sp>
        <p:nvSpPr>
          <p:cNvPr id="3" name="İçerik Yer Tutucusu 2">
            <a:extLst>
              <a:ext uri="{FF2B5EF4-FFF2-40B4-BE49-F238E27FC236}">
                <a16:creationId xmlns:a16="http://schemas.microsoft.com/office/drawing/2014/main" id="{55C3EC60-EE1F-4979-8E2F-6718A1DE868E}"/>
              </a:ext>
            </a:extLst>
          </p:cNvPr>
          <p:cNvSpPr>
            <a:spLocks noGrp="1"/>
          </p:cNvSpPr>
          <p:nvPr>
            <p:ph idx="1"/>
          </p:nvPr>
        </p:nvSpPr>
        <p:spPr/>
        <p:txBody>
          <a:bodyPr/>
          <a:lstStyle/>
          <a:p>
            <a:r>
              <a:rPr lang="tr-TR" dirty="0">
                <a:hlinkClick r:id="rId2"/>
              </a:rPr>
              <a:t>http://www.isroset.org/pub_paper/IJSRCSE/1-ISROSET-IJSRCSE-162.pdf</a:t>
            </a:r>
            <a:endParaRPr lang="tr-TR" dirty="0"/>
          </a:p>
          <a:p>
            <a:r>
              <a:rPr lang="tr-TR" dirty="0"/>
              <a:t>http://www.acikarsiv.ankara.edu.tr/browse/24480/AHMET%20YILDIRIM%20ERDOGAN.pdf?show</a:t>
            </a:r>
          </a:p>
        </p:txBody>
      </p:sp>
    </p:spTree>
    <p:extLst>
      <p:ext uri="{BB962C8B-B14F-4D97-AF65-F5344CB8AC3E}">
        <p14:creationId xmlns:p14="http://schemas.microsoft.com/office/powerpoint/2010/main" val="2820415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3865034" y="2832894"/>
            <a:ext cx="3678766" cy="709611"/>
          </a:xfrm>
        </p:spPr>
        <p:txBody>
          <a:bodyPr>
            <a:normAutofit lnSpcReduction="10000"/>
          </a:bodyPr>
          <a:lstStyle/>
          <a:p>
            <a:pPr marL="0" indent="0">
              <a:buNone/>
            </a:pPr>
            <a:r>
              <a:rPr lang="tr-TR" sz="4400" dirty="0"/>
              <a:t>TEŞEKKÜRLER</a:t>
            </a:r>
          </a:p>
        </p:txBody>
      </p:sp>
    </p:spTree>
    <p:extLst>
      <p:ext uri="{BB962C8B-B14F-4D97-AF65-F5344CB8AC3E}">
        <p14:creationId xmlns:p14="http://schemas.microsoft.com/office/powerpoint/2010/main" val="117798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BFA8B9C-EB50-0747-8D08-DC60DA756614}"/>
              </a:ext>
            </a:extLst>
          </p:cNvPr>
          <p:cNvSpPr>
            <a:spLocks noGrp="1"/>
          </p:cNvSpPr>
          <p:nvPr>
            <p:ph idx="1"/>
          </p:nvPr>
        </p:nvSpPr>
        <p:spPr>
          <a:xfrm>
            <a:off x="677334" y="400051"/>
            <a:ext cx="5061314" cy="5641312"/>
          </a:xfrm>
        </p:spPr>
        <p:txBody>
          <a:bodyPr/>
          <a:lstStyle/>
          <a:p>
            <a:endParaRPr lang="tr-TR" b="1" dirty="0"/>
          </a:p>
          <a:p>
            <a:endParaRPr lang="tr-TR" b="1" dirty="0"/>
          </a:p>
          <a:p>
            <a:r>
              <a:rPr lang="tr-TR" b="1" dirty="0"/>
              <a:t>Yüz tanıma </a:t>
            </a:r>
            <a:r>
              <a:rPr lang="tr-TR" dirty="0"/>
              <a:t>yüz özelliklerine bağlı insan tanıma, diğer bir deyiş ile “yüz bulma ve yüz tanıma ”</a:t>
            </a:r>
            <a:r>
              <a:rPr lang="tr-TR" dirty="0" err="1"/>
              <a:t>dır</a:t>
            </a:r>
            <a:r>
              <a:rPr lang="tr-TR" dirty="0"/>
              <a:t>.</a:t>
            </a:r>
            <a:endParaRPr lang="tr-TR" b="1" dirty="0"/>
          </a:p>
          <a:p>
            <a:pPr marL="0" indent="0">
              <a:buNone/>
            </a:pPr>
            <a:endParaRPr lang="tr-TR" b="1" dirty="0"/>
          </a:p>
          <a:p>
            <a:r>
              <a:rPr lang="tr-TR" b="1" dirty="0"/>
              <a:t>  Yüz tanıma</a:t>
            </a:r>
            <a:r>
              <a:rPr lang="tr-TR" dirty="0"/>
              <a:t> sisteminin çalışma prensibini üç temel adımda özetlersek;</a:t>
            </a:r>
            <a:br>
              <a:rPr lang="tr-TR" dirty="0"/>
            </a:br>
            <a:r>
              <a:rPr lang="tr-TR" b="1" dirty="0"/>
              <a:t>- Kişi tanılama:</a:t>
            </a:r>
            <a:r>
              <a:rPr lang="tr-TR" dirty="0"/>
              <a:t> Bir nüfus dağarcığı içinde bir kişinin kim olduğunu anlamak.</a:t>
            </a:r>
            <a:br>
              <a:rPr lang="tr-TR" dirty="0"/>
            </a:br>
            <a:r>
              <a:rPr lang="tr-TR" dirty="0"/>
              <a:t>- </a:t>
            </a:r>
            <a:r>
              <a:rPr lang="tr-TR" b="1" dirty="0"/>
              <a:t>Kişi doğrulama:</a:t>
            </a:r>
            <a:r>
              <a:rPr lang="tr-TR" dirty="0"/>
              <a:t> Belirli bir kimlik savıyla başvuran kişinin savının doğru olup olmadığını anlamak.</a:t>
            </a:r>
            <a:br>
              <a:rPr lang="tr-TR" dirty="0"/>
            </a:br>
            <a:r>
              <a:rPr lang="tr-TR" dirty="0"/>
              <a:t>- </a:t>
            </a:r>
            <a:r>
              <a:rPr lang="tr-TR" b="1" dirty="0"/>
              <a:t>Kişi onaylama:</a:t>
            </a:r>
            <a:r>
              <a:rPr lang="tr-TR" dirty="0"/>
              <a:t> Kişinin önceden kayıtlı kişi olup olmadığını, kayıtlı ise bu kaydın güncellenmesini sağlamak.</a:t>
            </a:r>
          </a:p>
        </p:txBody>
      </p:sp>
      <p:pic>
        <p:nvPicPr>
          <p:cNvPr id="4" name="Resim 3">
            <a:extLst>
              <a:ext uri="{FF2B5EF4-FFF2-40B4-BE49-F238E27FC236}">
                <a16:creationId xmlns:a16="http://schemas.microsoft.com/office/drawing/2014/main" id="{95B0B67A-4564-AB4D-995E-775B657CD566}"/>
              </a:ext>
            </a:extLst>
          </p:cNvPr>
          <p:cNvPicPr>
            <a:picLocks noChangeAspect="1"/>
          </p:cNvPicPr>
          <p:nvPr/>
        </p:nvPicPr>
        <p:blipFill>
          <a:blip r:embed="rId2"/>
          <a:stretch>
            <a:fillRect/>
          </a:stretch>
        </p:blipFill>
        <p:spPr>
          <a:xfrm>
            <a:off x="5738648" y="1208690"/>
            <a:ext cx="3857297" cy="4235669"/>
          </a:xfrm>
          <a:prstGeom prst="rect">
            <a:avLst/>
          </a:prstGeom>
        </p:spPr>
      </p:pic>
    </p:spTree>
    <p:extLst>
      <p:ext uri="{BB962C8B-B14F-4D97-AF65-F5344CB8AC3E}">
        <p14:creationId xmlns:p14="http://schemas.microsoft.com/office/powerpoint/2010/main" val="7655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B7519D6-D050-4D45-930E-5801ACA5677E}"/>
              </a:ext>
            </a:extLst>
          </p:cNvPr>
          <p:cNvSpPr>
            <a:spLocks noGrp="1"/>
          </p:cNvSpPr>
          <p:nvPr>
            <p:ph type="title"/>
          </p:nvPr>
        </p:nvSpPr>
        <p:spPr/>
        <p:txBody>
          <a:bodyPr/>
          <a:lstStyle/>
          <a:p>
            <a:r>
              <a:rPr lang="tr-TR" dirty="0"/>
              <a:t>      Yüz Tanıma Çalışma Prensibi</a:t>
            </a:r>
          </a:p>
        </p:txBody>
      </p:sp>
      <p:pic>
        <p:nvPicPr>
          <p:cNvPr id="4" name="İçerik Yer Tutucusu 3">
            <a:extLst>
              <a:ext uri="{FF2B5EF4-FFF2-40B4-BE49-F238E27FC236}">
                <a16:creationId xmlns:a16="http://schemas.microsoft.com/office/drawing/2014/main" id="{4F3FE179-CE2A-4245-A7D3-CE47CB547BC7}"/>
              </a:ext>
            </a:extLst>
          </p:cNvPr>
          <p:cNvPicPr>
            <a:picLocks noGrp="1" noChangeAspect="1"/>
          </p:cNvPicPr>
          <p:nvPr>
            <p:ph idx="1"/>
          </p:nvPr>
        </p:nvPicPr>
        <p:blipFill>
          <a:blip r:embed="rId2"/>
          <a:stretch>
            <a:fillRect/>
          </a:stretch>
        </p:blipFill>
        <p:spPr>
          <a:xfrm>
            <a:off x="914401" y="1492469"/>
            <a:ext cx="7966840" cy="4644149"/>
          </a:xfrm>
          <a:prstGeom prst="rect">
            <a:avLst/>
          </a:prstGeom>
        </p:spPr>
      </p:pic>
    </p:spTree>
    <p:extLst>
      <p:ext uri="{BB962C8B-B14F-4D97-AF65-F5344CB8AC3E}">
        <p14:creationId xmlns:p14="http://schemas.microsoft.com/office/powerpoint/2010/main" val="797000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C20D902-81E2-504E-92AD-53E0DEEE6EE9}"/>
              </a:ext>
            </a:extLst>
          </p:cNvPr>
          <p:cNvSpPr>
            <a:spLocks noGrp="1"/>
          </p:cNvSpPr>
          <p:nvPr>
            <p:ph type="title"/>
          </p:nvPr>
        </p:nvSpPr>
        <p:spPr/>
        <p:txBody>
          <a:bodyPr/>
          <a:lstStyle/>
          <a:p>
            <a:pPr algn="ctr"/>
            <a:r>
              <a:rPr lang="tr-TR" dirty="0"/>
              <a:t> Yüz Tanıma Modelleri </a:t>
            </a:r>
            <a:br>
              <a:rPr lang="tr-TR" dirty="0"/>
            </a:br>
            <a:endParaRPr lang="tr-TR" dirty="0"/>
          </a:p>
        </p:txBody>
      </p:sp>
      <p:sp>
        <p:nvSpPr>
          <p:cNvPr id="3" name="İçerik Yer Tutucusu 2">
            <a:extLst>
              <a:ext uri="{FF2B5EF4-FFF2-40B4-BE49-F238E27FC236}">
                <a16:creationId xmlns:a16="http://schemas.microsoft.com/office/drawing/2014/main" id="{DF0CD62E-CB65-E44C-976B-D964E17E8D8B}"/>
              </a:ext>
            </a:extLst>
          </p:cNvPr>
          <p:cNvSpPr>
            <a:spLocks noGrp="1"/>
          </p:cNvSpPr>
          <p:nvPr>
            <p:ph idx="1"/>
          </p:nvPr>
        </p:nvSpPr>
        <p:spPr/>
        <p:txBody>
          <a:bodyPr/>
          <a:lstStyle/>
          <a:p>
            <a:r>
              <a:rPr lang="tr-TR" dirty="0"/>
              <a:t>Turk ve Pentland’ın Özyüz (Eigenface) modeli :  Biyolojik yüz tanıma sistemleriyle tutarlı olma iddiası taşıyan ilk yüz tanıma modeli</a:t>
            </a:r>
          </a:p>
          <a:p>
            <a:r>
              <a:rPr lang="tr-TR" dirty="0"/>
              <a:t>Elastik Çizge (Elastic Graph) modeli :  Bu modelde Gabor dalgacıkları ile yüzlerden öznitelikler çıkartılmak suretiyle tanıma yapılır. Ramasubramanian ve Venkatesh.  yüz imgelerine ayrık kosinüs değişimi (discrete cosine transform, DCT) uygulamışlardır. Özelliklede Biyometrik tabanlı kimliklendirme sivil toplumda veya yasal düzenleme bulunan alanlarda kullanılır.</a:t>
            </a:r>
          </a:p>
          <a:p>
            <a:r>
              <a:rPr lang="tr-TR" dirty="0"/>
              <a:t>Biyometrik Tabanlı Tanımlama Modeli : İnsanın görsel olarak karşısındakini tanımada kullandığı en yaygın yöntem, yüztanıma yöntemidir.</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363580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C\Desktop\static1.squaresp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873" y="2336373"/>
            <a:ext cx="4369865" cy="229417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C\Desktop\sphx_glr_plot_face_recognition_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544" y="1184030"/>
            <a:ext cx="4300287" cy="4294065"/>
          </a:xfrm>
          <a:prstGeom prst="rect">
            <a:avLst/>
          </a:prstGeom>
          <a:noFill/>
          <a:extLst>
            <a:ext uri="{909E8E84-426E-40DD-AFC4-6F175D3DCCD1}">
              <a14:hiddenFill xmlns:a14="http://schemas.microsoft.com/office/drawing/2010/main">
                <a:solidFill>
                  <a:srgbClr val="FFFFFF"/>
                </a:solidFill>
              </a14:hiddenFill>
            </a:ext>
          </a:extLst>
        </p:spPr>
      </p:pic>
      <p:sp>
        <p:nvSpPr>
          <p:cNvPr id="6" name="Başlık 1"/>
          <p:cNvSpPr txBox="1">
            <a:spLocks/>
          </p:cNvSpPr>
          <p:nvPr/>
        </p:nvSpPr>
        <p:spPr>
          <a:xfrm>
            <a:off x="7681667" y="5617303"/>
            <a:ext cx="2845656" cy="6545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2400" dirty="0">
                <a:solidFill>
                  <a:schemeClr val="accent2">
                    <a:lumMod val="50000"/>
                  </a:schemeClr>
                </a:solidFill>
              </a:rPr>
              <a:t>EIGENFACE MODEL</a:t>
            </a:r>
          </a:p>
        </p:txBody>
      </p:sp>
      <p:sp>
        <p:nvSpPr>
          <p:cNvPr id="8" name="Başlık 1"/>
          <p:cNvSpPr txBox="1">
            <a:spLocks/>
          </p:cNvSpPr>
          <p:nvPr/>
        </p:nvSpPr>
        <p:spPr>
          <a:xfrm>
            <a:off x="1966977" y="5617303"/>
            <a:ext cx="3202900" cy="6545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2400" dirty="0">
                <a:solidFill>
                  <a:schemeClr val="accent2">
                    <a:lumMod val="50000"/>
                  </a:schemeClr>
                </a:solidFill>
              </a:rPr>
              <a:t>ELASTİK ÇİZGİ MODEL</a:t>
            </a:r>
          </a:p>
        </p:txBody>
      </p:sp>
    </p:spTree>
    <p:extLst>
      <p:ext uri="{BB962C8B-B14F-4D97-AF65-F5344CB8AC3E}">
        <p14:creationId xmlns:p14="http://schemas.microsoft.com/office/powerpoint/2010/main" val="151303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EF9F54-2B7A-488F-B9C8-022AA1DECE6D}"/>
              </a:ext>
            </a:extLst>
          </p:cNvPr>
          <p:cNvSpPr>
            <a:spLocks noGrp="1"/>
          </p:cNvSpPr>
          <p:nvPr>
            <p:ph type="title"/>
          </p:nvPr>
        </p:nvSpPr>
        <p:spPr>
          <a:xfrm>
            <a:off x="677334" y="453957"/>
            <a:ext cx="8596668" cy="1320800"/>
          </a:xfrm>
        </p:spPr>
        <p:txBody>
          <a:bodyPr/>
          <a:lstStyle/>
          <a:p>
            <a:r>
              <a:rPr lang="tr-TR" dirty="0"/>
              <a:t>Yüz Tanıma Sisteminin Kullanım Alanları</a:t>
            </a:r>
          </a:p>
        </p:txBody>
      </p:sp>
      <p:sp>
        <p:nvSpPr>
          <p:cNvPr id="3" name="İçerik Yer Tutucusu 2">
            <a:extLst>
              <a:ext uri="{FF2B5EF4-FFF2-40B4-BE49-F238E27FC236}">
                <a16:creationId xmlns:a16="http://schemas.microsoft.com/office/drawing/2014/main" id="{CAA0D7B6-3B7B-42D9-9AEA-7FF6CBE2F524}"/>
              </a:ext>
            </a:extLst>
          </p:cNvPr>
          <p:cNvSpPr>
            <a:spLocks noGrp="1"/>
          </p:cNvSpPr>
          <p:nvPr>
            <p:ph idx="1"/>
          </p:nvPr>
        </p:nvSpPr>
        <p:spPr/>
        <p:txBody>
          <a:bodyPr/>
          <a:lstStyle/>
          <a:p>
            <a:r>
              <a:rPr lang="tr-TR" dirty="0"/>
              <a:t>Personel Devam Kontrol Sistemi</a:t>
            </a:r>
          </a:p>
          <a:p>
            <a:r>
              <a:rPr lang="tr-TR" dirty="0"/>
              <a:t>Erişim Kontrol – Geçiş Kontrol Sistemleri</a:t>
            </a:r>
          </a:p>
          <a:p>
            <a:r>
              <a:rPr lang="tr-TR" dirty="0"/>
              <a:t>Yemekhane Kontrol Sistemi</a:t>
            </a:r>
          </a:p>
          <a:p>
            <a:r>
              <a:rPr lang="tr-TR" dirty="0"/>
              <a:t>Üye Takip Sistemi</a:t>
            </a:r>
          </a:p>
          <a:p>
            <a:r>
              <a:rPr lang="tr-TR" dirty="0"/>
              <a:t>Öğrenci Takip Sistemi</a:t>
            </a:r>
          </a:p>
          <a:p>
            <a:r>
              <a:rPr lang="tr-TR" dirty="0" err="1"/>
              <a:t>Face</a:t>
            </a:r>
            <a:r>
              <a:rPr lang="tr-TR" dirty="0"/>
              <a:t> ID</a:t>
            </a:r>
          </a:p>
          <a:p>
            <a:pPr marL="0" indent="0">
              <a:buNone/>
            </a:pPr>
            <a:endParaRPr lang="tr-TR" dirty="0"/>
          </a:p>
        </p:txBody>
      </p:sp>
    </p:spTree>
    <p:extLst>
      <p:ext uri="{BB962C8B-B14F-4D97-AF65-F5344CB8AC3E}">
        <p14:creationId xmlns:p14="http://schemas.microsoft.com/office/powerpoint/2010/main" val="1231972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9C3A960-C4AB-EA45-85E3-ED922696C1B4}"/>
              </a:ext>
            </a:extLst>
          </p:cNvPr>
          <p:cNvSpPr>
            <a:spLocks noGrp="1"/>
          </p:cNvSpPr>
          <p:nvPr>
            <p:ph type="title"/>
          </p:nvPr>
        </p:nvSpPr>
        <p:spPr/>
        <p:txBody>
          <a:bodyPr>
            <a:normAutofit/>
          </a:bodyPr>
          <a:lstStyle/>
          <a:p>
            <a:r>
              <a:rPr lang="tr-TR" sz="2800" dirty="0"/>
              <a:t>Gelecekte Hayatımıza Yön Verecek Yerlerden Bir  Örnek Olan </a:t>
            </a:r>
            <a:r>
              <a:rPr lang="tr-TR" sz="2800" dirty="0" err="1"/>
              <a:t>FaceID</a:t>
            </a:r>
            <a:r>
              <a:rPr lang="tr-TR" sz="2800" dirty="0"/>
              <a:t> </a:t>
            </a:r>
            <a:r>
              <a:rPr lang="tr-TR" sz="2800" dirty="0" err="1"/>
              <a:t>Ios</a:t>
            </a:r>
            <a:r>
              <a:rPr lang="tr-TR" sz="2800" dirty="0"/>
              <a:t> Projesi </a:t>
            </a:r>
          </a:p>
        </p:txBody>
      </p:sp>
      <p:pic>
        <p:nvPicPr>
          <p:cNvPr id="5" name="İçerik Yer Tutucusu 4">
            <a:extLst>
              <a:ext uri="{FF2B5EF4-FFF2-40B4-BE49-F238E27FC236}">
                <a16:creationId xmlns:a16="http://schemas.microsoft.com/office/drawing/2014/main" id="{BD82D288-044F-5840-ABE3-EAF304153B66}"/>
              </a:ext>
            </a:extLst>
          </p:cNvPr>
          <p:cNvPicPr>
            <a:picLocks noGrp="1" noChangeAspect="1"/>
          </p:cNvPicPr>
          <p:nvPr>
            <p:ph idx="1"/>
          </p:nvPr>
        </p:nvPicPr>
        <p:blipFill>
          <a:blip r:embed="rId2"/>
          <a:stretch>
            <a:fillRect/>
          </a:stretch>
        </p:blipFill>
        <p:spPr>
          <a:xfrm>
            <a:off x="479842" y="1930400"/>
            <a:ext cx="2755064" cy="4927600"/>
          </a:xfrm>
        </p:spPr>
      </p:pic>
      <p:pic>
        <p:nvPicPr>
          <p:cNvPr id="8" name="Resim 7">
            <a:extLst>
              <a:ext uri="{FF2B5EF4-FFF2-40B4-BE49-F238E27FC236}">
                <a16:creationId xmlns:a16="http://schemas.microsoft.com/office/drawing/2014/main" id="{7514E53B-E0A1-8049-A2E8-4DDB440B1FE3}"/>
              </a:ext>
            </a:extLst>
          </p:cNvPr>
          <p:cNvPicPr>
            <a:picLocks noChangeAspect="1"/>
          </p:cNvPicPr>
          <p:nvPr/>
        </p:nvPicPr>
        <p:blipFill>
          <a:blip r:embed="rId3"/>
          <a:stretch>
            <a:fillRect/>
          </a:stretch>
        </p:blipFill>
        <p:spPr>
          <a:xfrm>
            <a:off x="6874509" y="1244600"/>
            <a:ext cx="3133092" cy="6666546"/>
          </a:xfrm>
          <a:prstGeom prst="rect">
            <a:avLst/>
          </a:prstGeom>
        </p:spPr>
      </p:pic>
      <p:sp>
        <p:nvSpPr>
          <p:cNvPr id="11" name="Metin kutusu 10">
            <a:extLst>
              <a:ext uri="{FF2B5EF4-FFF2-40B4-BE49-F238E27FC236}">
                <a16:creationId xmlns:a16="http://schemas.microsoft.com/office/drawing/2014/main" id="{6AF5AC79-71A3-0A43-8CCF-C2C155F0BD6F}"/>
              </a:ext>
            </a:extLst>
          </p:cNvPr>
          <p:cNvSpPr txBox="1"/>
          <p:nvPr/>
        </p:nvSpPr>
        <p:spPr>
          <a:xfrm rot="10800000" flipV="1">
            <a:off x="3132036" y="3251200"/>
            <a:ext cx="3714534" cy="1477328"/>
          </a:xfrm>
          <a:prstGeom prst="rect">
            <a:avLst/>
          </a:prstGeom>
          <a:noFill/>
        </p:spPr>
        <p:txBody>
          <a:bodyPr wrap="square" rtlCol="0">
            <a:spAutoFit/>
          </a:bodyPr>
          <a:lstStyle/>
          <a:p>
            <a:r>
              <a:rPr lang="tr-TR" dirty="0"/>
              <a:t>Örneğin uzaktan eğitim dersinde öğrencinin dersin başında olup olmadığını aralıklı bir şekilde yüz tanıma sistemlerinden biri olan </a:t>
            </a:r>
            <a:r>
              <a:rPr lang="tr-TR" dirty="0" err="1"/>
              <a:t>FaceID</a:t>
            </a:r>
            <a:r>
              <a:rPr lang="tr-TR" dirty="0"/>
              <a:t> ile  kontrol edebiliriz.</a:t>
            </a:r>
          </a:p>
        </p:txBody>
      </p:sp>
    </p:spTree>
    <p:extLst>
      <p:ext uri="{BB962C8B-B14F-4D97-AF65-F5344CB8AC3E}">
        <p14:creationId xmlns:p14="http://schemas.microsoft.com/office/powerpoint/2010/main" val="64445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11C344F-039C-C944-8D26-39B74AA90C15}"/>
              </a:ext>
            </a:extLst>
          </p:cNvPr>
          <p:cNvSpPr>
            <a:spLocks noGrp="1"/>
          </p:cNvSpPr>
          <p:nvPr>
            <p:ph type="title"/>
          </p:nvPr>
        </p:nvSpPr>
        <p:spPr/>
        <p:txBody>
          <a:bodyPr/>
          <a:lstStyle/>
          <a:p>
            <a:pPr algn="ctr"/>
            <a:r>
              <a:rPr lang="tr-TR" dirty="0"/>
              <a:t>Yüz Tanıma Sistemlerinde Kullanılan Algoritmalar</a:t>
            </a:r>
          </a:p>
        </p:txBody>
      </p:sp>
      <p:sp>
        <p:nvSpPr>
          <p:cNvPr id="3" name="İçerik Yer Tutucusu 2">
            <a:extLst>
              <a:ext uri="{FF2B5EF4-FFF2-40B4-BE49-F238E27FC236}">
                <a16:creationId xmlns:a16="http://schemas.microsoft.com/office/drawing/2014/main" id="{4B908DDD-6703-554E-9162-E9B0B975DAC0}"/>
              </a:ext>
            </a:extLst>
          </p:cNvPr>
          <p:cNvSpPr>
            <a:spLocks noGrp="1"/>
          </p:cNvSpPr>
          <p:nvPr>
            <p:ph idx="1"/>
          </p:nvPr>
        </p:nvSpPr>
        <p:spPr/>
        <p:txBody>
          <a:bodyPr/>
          <a:lstStyle/>
          <a:p>
            <a:r>
              <a:rPr lang="tr-TR" dirty="0"/>
              <a:t>PCA </a:t>
            </a:r>
          </a:p>
          <a:p>
            <a:r>
              <a:rPr lang="tr-TR" dirty="0"/>
              <a:t>ICA</a:t>
            </a:r>
          </a:p>
          <a:p>
            <a:r>
              <a:rPr lang="tr-TR" dirty="0"/>
              <a:t>LDA</a:t>
            </a:r>
          </a:p>
          <a:p>
            <a:r>
              <a:rPr lang="tr-TR" dirty="0"/>
              <a:t>EP</a:t>
            </a:r>
          </a:p>
          <a:p>
            <a:r>
              <a:rPr lang="tr-TR" dirty="0"/>
              <a:t>EBGM</a:t>
            </a:r>
          </a:p>
          <a:p>
            <a:r>
              <a:rPr lang="tr-TR" dirty="0"/>
              <a:t>KERNEL METOD </a:t>
            </a:r>
          </a:p>
          <a:p>
            <a:r>
              <a:rPr lang="tr-TR" dirty="0" err="1"/>
              <a:t>Trace</a:t>
            </a:r>
            <a:r>
              <a:rPr lang="tr-TR" dirty="0"/>
              <a:t> Transform…</a:t>
            </a:r>
          </a:p>
        </p:txBody>
      </p:sp>
    </p:spTree>
    <p:extLst>
      <p:ext uri="{BB962C8B-B14F-4D97-AF65-F5344CB8AC3E}">
        <p14:creationId xmlns:p14="http://schemas.microsoft.com/office/powerpoint/2010/main" val="2299739307"/>
      </p:ext>
    </p:extLst>
  </p:cSld>
  <p:clrMapOvr>
    <a:masterClrMapping/>
  </p:clrMapOvr>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{2DE5235A-30AC-0440-BEFD-9892A0109C5B}tf16401369</Template>
  <TotalTime>669</TotalTime>
  <Words>959</Words>
  <Application>Microsoft Macintosh PowerPoint</Application>
  <PresentationFormat>Widescreen</PresentationFormat>
  <Paragraphs>172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Trebuchet MS</vt:lpstr>
      <vt:lpstr>Wingdings</vt:lpstr>
      <vt:lpstr>Wingdings 3</vt:lpstr>
      <vt:lpstr>Yüzeyler</vt:lpstr>
      <vt:lpstr>YÜZ TANIMA</vt:lpstr>
      <vt:lpstr> YÜZ TANIMA NEDİR </vt:lpstr>
      <vt:lpstr>PowerPoint Presentation</vt:lpstr>
      <vt:lpstr>      Yüz Tanıma Çalışma Prensibi</vt:lpstr>
      <vt:lpstr> Yüz Tanıma Modelleri  </vt:lpstr>
      <vt:lpstr>PowerPoint Presentation</vt:lpstr>
      <vt:lpstr>Yüz Tanıma Sisteminin Kullanım Alanları</vt:lpstr>
      <vt:lpstr>Gelecekte Hayatımıza Yön Verecek Yerlerden Bir  Örnek Olan FaceID Ios Projesi </vt:lpstr>
      <vt:lpstr>Yüz Tanıma Sistemlerinde Kullanılan Algoritmalar</vt:lpstr>
      <vt:lpstr>Principal component analysis (PCA) Temel Bileşen Analizi</vt:lpstr>
      <vt:lpstr>PowerPoint Presentation</vt:lpstr>
      <vt:lpstr>PCA Algoritmasi Örnek Kullanımı : </vt:lpstr>
      <vt:lpstr>PowerPoint Presentation</vt:lpstr>
      <vt:lpstr>Principal Component Analysis </vt:lpstr>
      <vt:lpstr>Resim Temsili</vt:lpstr>
      <vt:lpstr>Geometrik Yorumlama</vt:lpstr>
      <vt:lpstr>EIGENFACES(ÖZYÜZ) ALGORİTMASI</vt:lpstr>
      <vt:lpstr>EIGENFACES ALGORİTMASI</vt:lpstr>
      <vt:lpstr>EIGENFACES ALGORİTMASI</vt:lpstr>
      <vt:lpstr>EIGENFACES ALGORİTMASI</vt:lpstr>
      <vt:lpstr>EIGENFACES ALGORİTMASI</vt:lpstr>
      <vt:lpstr>EIGENFACES ALGORİTMASI</vt:lpstr>
      <vt:lpstr>EIGENFACES ALGORİTMASI</vt:lpstr>
      <vt:lpstr>EIGENFACES ALGORİTMASI</vt:lpstr>
      <vt:lpstr>EIGENFACES ALGORİTMASI</vt:lpstr>
      <vt:lpstr>EIGENFACES ALGORİTMASI</vt:lpstr>
      <vt:lpstr>Kaynakça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YÜZ TANIMA</dc:title>
  <dc:creator>Microsoft Office Kullanıcısı</dc:creator>
  <cp:lastModifiedBy>Microsoft Office Kullanıcısı</cp:lastModifiedBy>
  <cp:revision>49</cp:revision>
  <dcterms:created xsi:type="dcterms:W3CDTF">2018-02-15T11:38:34Z</dcterms:created>
  <dcterms:modified xsi:type="dcterms:W3CDTF">2019-04-09T09:36:24Z</dcterms:modified>
</cp:coreProperties>
</file>